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92" r:id="rId3"/>
    <p:sldId id="259" r:id="rId4"/>
    <p:sldId id="290" r:id="rId5"/>
    <p:sldId id="291" r:id="rId6"/>
    <p:sldId id="293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14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72E0C6-BAAC-4059-AAA5-08E7168D08A6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6B8D53-5E7C-427C-A63D-6781531118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14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>
                <a:solidFill>
                  <a:srgbClr val="1F202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69674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86320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774632" cy="3528392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sz="4000" b="1" dirty="0">
                <a:latin typeface="Arial" panose="020B0604020202020204" pitchFamily="34" charset="0"/>
                <a:cs typeface="Arial" panose="020B0604020202020204" pitchFamily="34" charset="0"/>
              </a:rPr>
              <a:t>Как вычленить услугу из деятельности учреждения, из проекта. Описание услуги, стандартизация, расчет стоимости услуги 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3074" name="Picture 2" descr="C:\Documents and Settings\Анастасия\Рабочий стол\i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293096"/>
            <a:ext cx="2881280" cy="2374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22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1328" y="1988840"/>
            <a:ext cx="8445624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5440" y="260648"/>
            <a:ext cx="8352928" cy="52322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C00000"/>
                </a:solidFill>
              </a:rPr>
              <a:t>Услуги в сфере </a:t>
            </a:r>
            <a:r>
              <a:rPr lang="en-US" sz="2800" dirty="0" smtClean="0">
                <a:solidFill>
                  <a:srgbClr val="C00000"/>
                </a:solidFill>
              </a:rPr>
              <a:t>культуры</a:t>
            </a:r>
            <a:r>
              <a:rPr lang="ru-RU" sz="2800" dirty="0" smtClean="0">
                <a:solidFill>
                  <a:srgbClr val="C00000"/>
                </a:solidFill>
              </a:rPr>
              <a:t>.  </a:t>
            </a:r>
            <a:r>
              <a:rPr lang="ru-RU" sz="2800" dirty="0">
                <a:solidFill>
                  <a:srgbClr val="C00000"/>
                </a:solidFill>
              </a:rPr>
              <a:t>Примеры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783868"/>
            <a:ext cx="889248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Услуги бюджетного сектора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Библиотечное обслуживание населения (самая широкая сеть учреждений культуры, спектр услуг шире чем книгохранение и книгопользование)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Культурно-досуговые центры (дома культуры и прочее) – клубы по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интересам, кружки, 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концерты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Театральные постановки и иные виды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представлений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Музейная и выставочная деятельность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Рыночные услуги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Концерты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Просмотр художественных, документальных и научно-популярных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фильмов (киноклубы</a:t>
            </a:r>
            <a:r>
              <a:rPr lang="en-US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200" b="1" dirty="0">
                <a:latin typeface="Arial" panose="020B0604020202020204" pitchFamily="34" charset="0"/>
                <a:cs typeface="Arial" panose="020B0604020202020204" pitchFamily="34" charset="0"/>
              </a:rPr>
              <a:t>Зоосады и ботанические сады, парки и места отдыха, детские </a:t>
            </a:r>
            <a:r>
              <a:rPr lang="ru-RU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площадки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Фестивали</a:t>
            </a:r>
            <a:endParaRPr lang="ru-RU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6604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9124" y="1844824"/>
            <a:ext cx="8445624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86560"/>
            <a:ext cx="8640960" cy="95410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</a:rPr>
              <a:t>Услуги в сфере физической культуры и спорта. Примеры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484784"/>
            <a:ext cx="8633173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Услуги бюджетного сектора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Физическое воспитание детей и взрослых*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Дополнительное образование детей в части организации физкультурно-спортивной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Услуги для инвалидов и лиц с ограниченными возможностями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(восстановительные центры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 и проведение спортивных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соревнований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Предоставление площадок для занятий спортом и физической </a:t>
            </a:r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культурой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Рыночные услуги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Фитнесс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Специализированные услуги (йога, восточные единоборства, туризм 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др.)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Услуги для занятий экстремальными видами спорта (экстрим-парк, например)</a:t>
            </a:r>
          </a:p>
          <a:p>
            <a:pPr>
              <a:lnSpc>
                <a:spcPct val="150000"/>
              </a:lnSpc>
            </a:pPr>
            <a:r>
              <a:rPr lang="ru-RU" dirty="0"/>
              <a:t/>
            </a:r>
            <a:br>
              <a:rPr lang="ru-RU" dirty="0"/>
            </a:br>
            <a:r>
              <a:rPr lang="en-US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560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57734"/>
            <a:ext cx="7780476" cy="43088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2800" dirty="0">
                <a:solidFill>
                  <a:srgbClr val="C00000"/>
                </a:solidFill>
              </a:rPr>
              <a:t>Выделение собственной услуги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00009" y="70611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15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3202895"/>
              </p:ext>
            </p:extLst>
          </p:nvPr>
        </p:nvGraphicFramePr>
        <p:xfrm>
          <a:off x="251523" y="915034"/>
          <a:ext cx="8641015" cy="5914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11069"/>
                <a:gridCol w="2356599"/>
                <a:gridCol w="2277046"/>
                <a:gridCol w="1596301"/>
              </a:tblGrid>
              <a:tr h="1894116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tabLst>
                          <a:tab pos="548640" algn="l"/>
                        </a:tabLst>
                      </a:pPr>
                      <a:r>
                        <a:rPr sz="2000" b="1" spc="-5" dirty="0" smtClean="0">
                          <a:latin typeface="Arial"/>
                          <a:cs typeface="Arial"/>
                        </a:rPr>
                        <a:t>1</a:t>
                      </a:r>
                      <a:r>
                        <a:rPr sz="2000" b="1" dirty="0" smtClean="0">
                          <a:latin typeface="Arial"/>
                          <a:cs typeface="Arial"/>
                        </a:rPr>
                        <a:t>.В</a:t>
                      </a:r>
                      <a:r>
                        <a:rPr sz="2000" b="1" spc="-45" dirty="0" smtClean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spc="5" dirty="0" smtClean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b="1" dirty="0" smtClean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spc="-10" dirty="0" smtClean="0">
                          <a:latin typeface="Arial"/>
                          <a:cs typeface="Arial"/>
                        </a:rPr>
                        <a:t>м</a:t>
                      </a:r>
                      <a:r>
                        <a:rPr sz="2000" b="1" dirty="0" smtClean="0">
                          <a:latin typeface="Arial"/>
                          <a:cs typeface="Arial"/>
                        </a:rPr>
                        <a:t>ст</a:t>
                      </a:r>
                      <a:r>
                        <a:rPr sz="2000" b="1" spc="-20" dirty="0" smtClean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dirty="0" smtClean="0">
                          <a:latin typeface="Arial"/>
                          <a:cs typeface="Arial"/>
                        </a:rPr>
                        <a:t>енный</a:t>
                      </a:r>
                      <a:endParaRPr sz="2000" b="1" dirty="0">
                        <a:latin typeface="Arial"/>
                        <a:cs typeface="Arial"/>
                      </a:endParaRPr>
                    </a:p>
                    <a:p>
                      <a:pPr marL="548640">
                        <a:lnSpc>
                          <a:spcPct val="100000"/>
                        </a:lnSpc>
                      </a:pPr>
                      <a:r>
                        <a:rPr sz="2000" b="1" spc="-40" dirty="0">
                          <a:latin typeface="Arial"/>
                          <a:cs typeface="Arial"/>
                        </a:rPr>
                        <a:t>х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ара</a:t>
                      </a:r>
                      <a:r>
                        <a:rPr sz="2000" b="1" spc="2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р</a:t>
                      </a:r>
                    </a:p>
                  </a:txBody>
                  <a:tcPr marL="0" marR="0" marT="0" marB="0">
                    <a:lnT w="12700">
                      <a:solidFill>
                        <a:srgbClr val="7D96AC"/>
                      </a:solidFill>
                      <a:prstDash val="solid"/>
                    </a:lnT>
                    <a:lnB w="12700">
                      <a:solidFill>
                        <a:srgbClr val="7D96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ct val="100000"/>
                        </a:lnSpc>
                      </a:pPr>
                      <a:r>
                        <a:rPr sz="2000" b="1" spc="5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ом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пр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-2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b="1" spc="-6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ы</a:t>
                      </a:r>
                      <a:r>
                        <a:rPr sz="2000" b="1" spc="-15" dirty="0">
                          <a:latin typeface="Arial"/>
                          <a:cs typeface="Arial"/>
                        </a:rPr>
                        <a:t>х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,</a:t>
                      </a:r>
                    </a:p>
                    <a:p>
                      <a:pPr marL="160020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b="1" spc="-6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д</a:t>
                      </a:r>
                    </a:p>
                  </a:txBody>
                  <a:tcPr marL="0" marR="0" marT="0" marB="0">
                    <a:lnT w="12700">
                      <a:solidFill>
                        <a:srgbClr val="7D96AC"/>
                      </a:solidFill>
                      <a:prstDash val="solid"/>
                    </a:lnT>
                    <a:lnB w="12700">
                      <a:solidFill>
                        <a:srgbClr val="7D96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 marR="57975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Ориентир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на </a:t>
                      </a:r>
                      <a:r>
                        <a:rPr sz="2000" b="1" spc="2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spc="2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ре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нцию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с </a:t>
                      </a:r>
                      <a:r>
                        <a:rPr sz="2000" b="1" spc="-2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ч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b="1" spc="-3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ждениями</a:t>
                      </a:r>
                      <a:endParaRPr sz="2000" b="1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7D96AC"/>
                      </a:solidFill>
                      <a:prstDash val="solid"/>
                    </a:lnT>
                    <a:lnB w="12700">
                      <a:solidFill>
                        <a:srgbClr val="7D96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Рынок и/и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и</a:t>
                      </a:r>
                      <a:endParaRPr sz="2000" b="1">
                        <a:latin typeface="Arial"/>
                        <a:cs typeface="Arial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2000" b="1" spc="-35" dirty="0">
                          <a:latin typeface="Arial"/>
                          <a:cs typeface="Arial"/>
                        </a:rPr>
                        <a:t>ю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дж</a:t>
                      </a:r>
                      <a:r>
                        <a:rPr sz="2000" b="1" spc="-7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т</a:t>
                      </a:r>
                      <a:endParaRPr sz="2000" b="1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7D96AC"/>
                      </a:solidFill>
                      <a:prstDash val="solid"/>
                    </a:lnT>
                    <a:lnB w="12700">
                      <a:solidFill>
                        <a:srgbClr val="7D96AC"/>
                      </a:solidFill>
                      <a:prstDash val="solid"/>
                    </a:lnB>
                  </a:tcPr>
                </a:tc>
              </a:tr>
              <a:tr h="1886524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</a:pPr>
                      <a:r>
                        <a:rPr sz="2000" b="1" dirty="0" smtClean="0">
                          <a:latin typeface="Arial"/>
                          <a:cs typeface="Arial"/>
                        </a:rPr>
                        <a:t>2.</a:t>
                      </a:r>
                      <a:r>
                        <a:rPr sz="2000" b="1" spc="20" dirty="0" smtClean="0">
                          <a:latin typeface="Arial"/>
                          <a:cs typeface="Arial"/>
                        </a:rPr>
                        <a:t>М</a:t>
                      </a:r>
                      <a:r>
                        <a:rPr sz="2000" b="1" spc="-30" dirty="0" smtClean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 smtClean="0">
                          <a:latin typeface="Arial"/>
                          <a:cs typeface="Arial"/>
                        </a:rPr>
                        <a:t>ж</a:t>
                      </a:r>
                      <a:r>
                        <a:rPr sz="2000" b="1" spc="-25" dirty="0" smtClean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spc="-45" dirty="0" smtClean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spc="5" dirty="0" smtClean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b="1" dirty="0" smtClean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spc="-10" dirty="0" smtClean="0">
                          <a:latin typeface="Arial"/>
                          <a:cs typeface="Arial"/>
                        </a:rPr>
                        <a:t>м</a:t>
                      </a:r>
                      <a:r>
                        <a:rPr sz="2000" b="1" dirty="0" smtClean="0">
                          <a:latin typeface="Arial"/>
                          <a:cs typeface="Arial"/>
                        </a:rPr>
                        <a:t>ст</a:t>
                      </a:r>
                      <a:r>
                        <a:rPr sz="2000" b="1" spc="-20" dirty="0" smtClean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dirty="0" smtClean="0">
                          <a:latin typeface="Arial"/>
                          <a:cs typeface="Arial"/>
                        </a:rPr>
                        <a:t>енная </a:t>
                      </a:r>
                      <a:r>
                        <a:rPr sz="2000" b="1" spc="2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омпле</a:t>
                      </a:r>
                      <a:r>
                        <a:rPr sz="2000" b="1" spc="2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н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ая 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дл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я </a:t>
                      </a:r>
                      <a:r>
                        <a:rPr sz="2000" b="1" spc="2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иен</a:t>
                      </a:r>
                      <a:r>
                        <a:rPr sz="2000" b="1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spc="-2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b="1" spc="-35" dirty="0">
                          <a:latin typeface="Arial"/>
                          <a:cs typeface="Arial"/>
                        </a:rPr>
                        <a:t>г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а</a:t>
                      </a:r>
                    </a:p>
                  </a:txBody>
                  <a:tcPr marL="0" marR="0" marT="0" marB="0">
                    <a:lnT w="12700">
                      <a:solidFill>
                        <a:srgbClr val="7D96AC"/>
                      </a:solidFill>
                      <a:prstDash val="soli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60020" marR="57213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ш</a:t>
                      </a:r>
                      <a:r>
                        <a:rPr sz="2000" b="1" spc="2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spc="-4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а </a:t>
                      </a:r>
                      <a:r>
                        <a:rPr sz="2000" b="1" spc="-4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spc="-2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spc="-6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spc="-2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ст</a:t>
                      </a:r>
                      <a:r>
                        <a:rPr sz="2000" b="1" spc="-2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енно</a:t>
                      </a:r>
                      <a:r>
                        <a:rPr sz="2000" b="1" spc="-40" dirty="0">
                          <a:latin typeface="Arial"/>
                          <a:cs typeface="Arial"/>
                        </a:rPr>
                        <a:t>г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о р</a:t>
                      </a:r>
                      <a:r>
                        <a:rPr sz="2000" b="1" spc="-4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и</a:t>
                      </a:r>
                      <a:r>
                        <a:rPr sz="2000" b="1" spc="-20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spc="-6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ьст</a:t>
                      </a:r>
                      <a:r>
                        <a:rPr sz="2000" b="1" spc="-2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а</a:t>
                      </a:r>
                    </a:p>
                  </a:txBody>
                  <a:tcPr marL="0" marR="0" marT="0" marB="0">
                    <a:lnT w="12700">
                      <a:solidFill>
                        <a:srgbClr val="7D96AC"/>
                      </a:solidFill>
                      <a:prstDash val="soli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33350" marR="9842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Ориентир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на п</a:t>
                      </a:r>
                      <a:r>
                        <a:rPr sz="2000" b="1" spc="-4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тр</a:t>
                      </a:r>
                      <a:r>
                        <a:rPr sz="2000" b="1" spc="-3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бности </a:t>
                      </a:r>
                      <a:r>
                        <a:rPr sz="2000" b="1" spc="2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иен</a:t>
                      </a:r>
                      <a:r>
                        <a:rPr sz="2000" b="1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ов,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ш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ние </a:t>
                      </a:r>
                      <a:r>
                        <a:rPr sz="2000" b="1" spc="20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оц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п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spc="-90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м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ы</a:t>
                      </a:r>
                    </a:p>
                  </a:txBody>
                  <a:tcPr marL="0" marR="0" marT="0" marB="0">
                    <a:lnT w="12700">
                      <a:solidFill>
                        <a:srgbClr val="7D96AC"/>
                      </a:solidFill>
                      <a:prstDash val="soli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04775" marR="168910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Рынок и/и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и б</a:t>
                      </a:r>
                      <a:r>
                        <a:rPr sz="2000" b="1" spc="-30" dirty="0">
                          <a:latin typeface="Arial"/>
                          <a:cs typeface="Arial"/>
                        </a:rPr>
                        <a:t>ю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д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ж</a:t>
                      </a:r>
                      <a:r>
                        <a:rPr sz="2000" b="1" spc="-7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т</a:t>
                      </a:r>
                    </a:p>
                  </a:txBody>
                  <a:tcPr marL="0" marR="0" marT="0" marB="0">
                    <a:lnT w="12700">
                      <a:solidFill>
                        <a:srgbClr val="7D96AC"/>
                      </a:solidFill>
                      <a:prstDash val="soli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901677">
                <a:tc>
                  <a:txBody>
                    <a:bodyPr/>
                    <a:lstStyle/>
                    <a:p>
                      <a:pPr marL="90805" marR="210820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3. Не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-2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язанный 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2000" b="1" spc="-35" dirty="0">
                          <a:latin typeface="Arial"/>
                          <a:cs typeface="Arial"/>
                        </a:rPr>
                        <a:t>щ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й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ид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ее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й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на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бо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р 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spc="-2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г</a:t>
                      </a:r>
                      <a:endParaRPr sz="2000" b="1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7D96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020" marR="127000">
                        <a:lnSpc>
                          <a:spcPct val="100000"/>
                        </a:lnSpc>
                      </a:pPr>
                      <a:r>
                        <a:rPr sz="2000" b="1" spc="20" dirty="0">
                          <a:latin typeface="Arial"/>
                          <a:cs typeface="Arial"/>
                        </a:rPr>
                        <a:t>М</a:t>
                      </a:r>
                      <a:r>
                        <a:rPr sz="2000" b="1" spc="-60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spc="-150" dirty="0">
                          <a:latin typeface="Arial"/>
                          <a:cs typeface="Arial"/>
                        </a:rPr>
                        <a:t>ь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ти</a:t>
                      </a:r>
                      <a:r>
                        <a:rPr sz="2000" b="1" spc="-30" dirty="0">
                          <a:latin typeface="Arial"/>
                          <a:cs typeface="Arial"/>
                        </a:rPr>
                        <a:t>ф</a:t>
                      </a:r>
                      <a:r>
                        <a:rPr sz="2000" b="1" spc="-2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нкционал ьный </a:t>
                      </a:r>
                      <a:r>
                        <a:rPr sz="2000" b="1" spc="-30" dirty="0">
                          <a:latin typeface="Arial"/>
                          <a:cs typeface="Arial"/>
                        </a:rPr>
                        <a:t>ц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нтр о</a:t>
                      </a:r>
                      <a:r>
                        <a:rPr sz="2000" b="1" spc="30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spc="-30" dirty="0">
                          <a:latin typeface="Arial"/>
                          <a:cs typeface="Arial"/>
                        </a:rPr>
                        <a:t>а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зания </a:t>
                      </a:r>
                      <a:r>
                        <a:rPr sz="2000" b="1" spc="-20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ост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р</a:t>
                      </a:r>
                      <a:r>
                        <a:rPr sz="2000" b="1" spc="-3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бо</a:t>
                      </a:r>
                      <a:r>
                        <a:rPr sz="2000" b="1" spc="-25" dirty="0">
                          <a:latin typeface="Arial"/>
                          <a:cs typeface="Arial"/>
                        </a:rPr>
                        <a:t>в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анных 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spc="-25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г</a:t>
                      </a:r>
                      <a:endParaRPr sz="2000" b="1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7D96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33350" marR="77533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Ориентир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на им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ющи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ся р</a:t>
                      </a:r>
                      <a:r>
                        <a:rPr sz="2000" b="1" spc="-1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с</a:t>
                      </a:r>
                      <a:r>
                        <a:rPr sz="2000" b="1" spc="-50" dirty="0">
                          <a:latin typeface="Arial"/>
                          <a:cs typeface="Arial"/>
                        </a:rPr>
                        <a:t>у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рсы, п</a:t>
                      </a:r>
                      <a:r>
                        <a:rPr sz="2000" b="1" spc="-45" dirty="0">
                          <a:latin typeface="Arial"/>
                          <a:cs typeface="Arial"/>
                        </a:rPr>
                        <a:t>о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тр</a:t>
                      </a:r>
                      <a:r>
                        <a:rPr sz="2000" b="1" spc="-35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бности </a:t>
                      </a:r>
                      <a:r>
                        <a:rPr sz="2000" b="1" spc="25" dirty="0">
                          <a:latin typeface="Arial"/>
                          <a:cs typeface="Arial"/>
                        </a:rPr>
                        <a:t>к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иен</a:t>
                      </a:r>
                      <a:r>
                        <a:rPr sz="2000" b="1" spc="-25" dirty="0">
                          <a:latin typeface="Arial"/>
                          <a:cs typeface="Arial"/>
                        </a:rPr>
                        <a:t>т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ов</a:t>
                      </a:r>
                      <a:endParaRPr sz="2000" b="1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B w="12700">
                      <a:solidFill>
                        <a:srgbClr val="7D96A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Рынок и/и</a:t>
                      </a:r>
                      <a:r>
                        <a:rPr sz="2000" b="1" spc="5" dirty="0">
                          <a:latin typeface="Arial"/>
                          <a:cs typeface="Arial"/>
                        </a:rPr>
                        <a:t>л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и</a:t>
                      </a:r>
                    </a:p>
                    <a:p>
                      <a:pPr marL="104775">
                        <a:lnSpc>
                          <a:spcPct val="100000"/>
                        </a:lnSpc>
                      </a:pPr>
                      <a:r>
                        <a:rPr sz="2000" b="1" dirty="0">
                          <a:latin typeface="Arial"/>
                          <a:cs typeface="Arial"/>
                        </a:rPr>
                        <a:t>б</a:t>
                      </a:r>
                      <a:r>
                        <a:rPr sz="2000" b="1" spc="-35" dirty="0">
                          <a:latin typeface="Arial"/>
                          <a:cs typeface="Arial"/>
                        </a:rPr>
                        <a:t>ю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дж</a:t>
                      </a:r>
                      <a:r>
                        <a:rPr sz="2000" b="1" spc="-70" dirty="0">
                          <a:latin typeface="Arial"/>
                          <a:cs typeface="Arial"/>
                        </a:rPr>
                        <a:t>е</a:t>
                      </a:r>
                      <a:r>
                        <a:rPr sz="2000" b="1" dirty="0">
                          <a:latin typeface="Arial"/>
                          <a:cs typeface="Arial"/>
                        </a:rPr>
                        <a:t>т</a:t>
                      </a:r>
                    </a:p>
                  </a:txBody>
                  <a:tcPr marL="0" marR="0" marT="0" marB="0">
                    <a:lnB w="12700">
                      <a:solidFill>
                        <a:srgbClr val="7D96A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72006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99916"/>
            <a:ext cx="8229600" cy="49244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sz="3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Примеры выделения </a:t>
            </a:r>
            <a:r>
              <a:rPr sz="28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из деятельности НКО услуги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7200" y="1638553"/>
            <a:ext cx="8507288" cy="4662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buClr>
                <a:srgbClr val="7D96AC"/>
              </a:buClr>
              <a:buSzPct val="83333"/>
              <a:buFont typeface="Arial"/>
              <a:buChar char="•"/>
              <a:tabLst>
                <a:tab pos="195580" algn="l"/>
              </a:tabLst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Основной пр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ду</a:t>
            </a:r>
            <a:r>
              <a:rPr sz="2400" b="1" spc="3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 Н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50" dirty="0" smtClean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изация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sz="2400" b="1" spc="-105" dirty="0" smtClean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ла</a:t>
            </a:r>
            <a:r>
              <a:rPr sz="2400" b="1" spc="-50" dirty="0" smtClean="0">
                <a:latin typeface="Arial" panose="020B0604020202020204" pitchFamily="34" charset="0"/>
                <a:cs typeface="Arial" panose="020B0604020202020204" pitchFamily="34" charset="0"/>
              </a:rPr>
              <a:t>го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ори</a:t>
            </a:r>
            <a:r>
              <a:rPr sz="2400" b="1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85" dirty="0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льных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ярмарок</a:t>
            </a: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273685">
              <a:lnSpc>
                <a:spcPct val="100000"/>
              </a:lnSpc>
            </a:pPr>
            <a:r>
              <a:rPr sz="2400" b="1" u="sng" spc="-16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</a:t>
            </a:r>
            <a:r>
              <a:rPr sz="2400" b="1" u="sng" spc="-45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8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оу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стройст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ин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али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из</a:t>
            </a:r>
            <a:r>
              <a:rPr sz="2400" b="1" spc="-45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6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лению зн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ов с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даль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ейш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й их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реали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ацией на </a:t>
            </a:r>
            <a:r>
              <a:rPr sz="2400" b="1" spc="-110" dirty="0" smtClean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ла</a:t>
            </a:r>
            <a:r>
              <a:rPr sz="2400" b="1" spc="-50" dirty="0" smtClean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spc="-55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25" dirty="0" smtClean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 smtClean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2400" b="1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90" dirty="0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льных</a:t>
            </a:r>
            <a:r>
              <a:rPr sz="2400" b="1" spc="-2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ярма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5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ах</a:t>
            </a:r>
          </a:p>
          <a:p>
            <a:pPr>
              <a:lnSpc>
                <a:spcPts val="550"/>
              </a:lnSpc>
              <a:spcBef>
                <a:spcPts val="27"/>
              </a:spcBef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5580" marR="6350" indent="-182880">
              <a:lnSpc>
                <a:spcPct val="100000"/>
              </a:lnSpc>
              <a:buClr>
                <a:srgbClr val="7D96AC"/>
              </a:buClr>
              <a:buSzPct val="83333"/>
              <a:buFont typeface="Arial"/>
              <a:buChar char="•"/>
              <a:tabLst>
                <a:tab pos="195580" algn="l"/>
              </a:tabLst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щ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ес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помо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щ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льны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, ос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ой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ду</a:t>
            </a:r>
            <a:r>
              <a:rPr sz="2400" b="1" spc="3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– прос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8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8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льс</a:t>
            </a:r>
            <a:r>
              <a:rPr sz="2400" b="1" spc="5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ая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раб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а, ор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ани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ация 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ды об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щ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ения 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огичес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их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льных</a:t>
            </a:r>
          </a:p>
          <a:p>
            <a:pPr>
              <a:lnSpc>
                <a:spcPts val="550"/>
              </a:lnSpc>
              <a:spcBef>
                <a:spcPts val="28"/>
              </a:spcBef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485775">
              <a:lnSpc>
                <a:spcPct val="100000"/>
              </a:lnSpc>
              <a:tabLst>
                <a:tab pos="4844415" algn="l"/>
              </a:tabLst>
            </a:pPr>
            <a:r>
              <a:rPr sz="2400" b="1" u="sng" spc="-16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слу</a:t>
            </a:r>
            <a:r>
              <a:rPr sz="2400" b="1" u="sng" spc="-45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домн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мощь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ес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ар</a:t>
            </a:r>
            <a:r>
              <a:rPr sz="2400" b="1" spc="-9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лым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 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заб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ле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иям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spc="-190" dirty="0"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ация</a:t>
            </a:r>
            <a:r>
              <a:rPr sz="2400" b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об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льны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, п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офи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тические 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spc="-190" dirty="0"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ации	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ш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ла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45" dirty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доров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я)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00009" y="70611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16</a:t>
            </a:r>
            <a:endParaRPr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78970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68121"/>
            <a:ext cx="8028940" cy="98488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marR="6350" algn="ctr">
              <a:lnSpc>
                <a:spcPct val="100000"/>
              </a:lnSpc>
            </a:pPr>
            <a:r>
              <a:rPr sz="3200" dirty="0">
                <a:solidFill>
                  <a:srgbClr val="C00000"/>
                </a:solidFill>
              </a:rPr>
              <a:t>Упражнение: от текущей деятельности к услуге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012" y="1628800"/>
            <a:ext cx="8451675" cy="4860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685" indent="-515620">
              <a:lnSpc>
                <a:spcPct val="100000"/>
              </a:lnSpc>
              <a:buClr>
                <a:srgbClr val="7D96AC"/>
              </a:buClr>
              <a:buSzPct val="85416"/>
              <a:buFont typeface="Arial"/>
              <a:buAutoNum type="arabicPeriod"/>
              <a:tabLst>
                <a:tab pos="527685" algn="l"/>
              </a:tabLst>
            </a:pP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ОН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ор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 с 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ИЧ (с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ое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 поме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щ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ия н</a:t>
            </a: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26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527685">
              <a:lnSpc>
                <a:spcPts val="2590"/>
              </a:lnSpc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есть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из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числа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ю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дей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ВИ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ts val="600"/>
              </a:lnSpc>
              <a:spcBef>
                <a:spcPts val="18"/>
              </a:spcBef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27685" marR="1050925" indent="-515620">
              <a:lnSpc>
                <a:spcPts val="2590"/>
              </a:lnSpc>
              <a:buClr>
                <a:srgbClr val="7D96AC"/>
              </a:buClr>
              <a:buSzPct val="85416"/>
              <a:buFont typeface="Arial"/>
              <a:buAutoNum type="arabicPeriod" startAt="2"/>
              <a:tabLst>
                <a:tab pos="527685" algn="l"/>
              </a:tabLst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9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ер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нс</a:t>
            </a:r>
            <a:r>
              <a:rPr sz="2400" b="1" spc="4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ая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ор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изация 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есть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оме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щ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ие и 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еры п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жи</a:t>
            </a:r>
            <a:r>
              <a:rPr sz="2400" b="1" spc="30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зрас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а)</a:t>
            </a:r>
          </a:p>
          <a:p>
            <a:pPr marL="527685" indent="-515620">
              <a:lnSpc>
                <a:spcPct val="100000"/>
              </a:lnSpc>
              <a:spcBef>
                <a:spcPts val="250"/>
              </a:spcBef>
              <a:buClr>
                <a:srgbClr val="7D96AC"/>
              </a:buClr>
              <a:buSzPct val="85416"/>
              <a:buFont typeface="Arial"/>
              <a:buAutoNum type="arabicPeriod" startAt="2"/>
              <a:tabLst>
                <a:tab pos="527685" algn="l"/>
              </a:tabLst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Ас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оциация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мно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го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-8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тных семей (поме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щ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ия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-9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т)</a:t>
            </a:r>
          </a:p>
          <a:p>
            <a:pPr>
              <a:lnSpc>
                <a:spcPts val="750"/>
              </a:lnSpc>
              <a:spcBef>
                <a:spcPts val="35"/>
              </a:spcBef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1000"/>
              </a:lnSpc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311150">
              <a:lnSpc>
                <a:spcPts val="2590"/>
              </a:lnSpc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Задание: выд</a:t>
            </a: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лить 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жные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слуги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дея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льности 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дной или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льк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из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spc="5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зан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ых ор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изаций</a:t>
            </a:r>
          </a:p>
          <a:p>
            <a:pPr marL="12700">
              <a:lnSpc>
                <a:spcPct val="100000"/>
              </a:lnSpc>
              <a:spcBef>
                <a:spcPts val="250"/>
              </a:spcBef>
            </a:pPr>
            <a:r>
              <a:rPr sz="2400" b="1" spc="-114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spc="5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ть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ис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ик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фина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сир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ия: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spc="-8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-8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 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</a:p>
          <a:p>
            <a:pPr marL="12700">
              <a:lnSpc>
                <a:spcPts val="2595"/>
              </a:lnSpc>
            </a:pP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слугу (б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ю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дж</a:t>
            </a:r>
            <a:r>
              <a:rPr sz="2400" b="1" spc="-8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или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spc="-6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луч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ли 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слуг)</a:t>
            </a: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емя вып</a:t>
            </a:r>
            <a:r>
              <a:rPr sz="2400" b="1" spc="-6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лне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ия: 10 мин.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00009" y="70611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17</a:t>
            </a:r>
            <a:endParaRPr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2638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93444" y="380746"/>
            <a:ext cx="5774055" cy="49244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algn="r">
              <a:lnSpc>
                <a:spcPct val="100000"/>
              </a:lnSpc>
            </a:pPr>
            <a:r>
              <a:rPr sz="3200" dirty="0">
                <a:solidFill>
                  <a:srgbClr val="C00000"/>
                </a:solidFill>
              </a:rPr>
              <a:t>Смета: Расходы на входе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00009" y="70611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20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9552" y="1268760"/>
            <a:ext cx="8006913" cy="50808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buClr>
                <a:srgbClr val="7D96AC"/>
              </a:buClr>
              <a:buSzPct val="85416"/>
              <a:buFont typeface="Arial"/>
              <a:buChar char="•"/>
              <a:tabLst>
                <a:tab pos="195580" algn="l"/>
              </a:tabLst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Со</a:t>
            </a:r>
            <a:r>
              <a:rPr sz="2400" b="1" spc="-60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ла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ания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(из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ене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ия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ав,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рытие ИП,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О)</a:t>
            </a:r>
          </a:p>
          <a:p>
            <a:pPr marL="195580" indent="-182880">
              <a:lnSpc>
                <a:spcPct val="100000"/>
              </a:lnSpc>
              <a:spcBef>
                <a:spcPts val="290"/>
              </a:spcBef>
              <a:buClr>
                <a:srgbClr val="7D96AC"/>
              </a:buClr>
              <a:buSzPct val="85416"/>
              <a:buFont typeface="Arial"/>
              <a:buChar char="•"/>
              <a:tabLst>
                <a:tab pos="195580" algn="l"/>
              </a:tabLst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Ли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енз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ро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ание</a:t>
            </a:r>
          </a:p>
          <a:p>
            <a:pPr marL="195580" indent="-182880">
              <a:lnSpc>
                <a:spcPct val="100000"/>
              </a:lnSpc>
              <a:spcBef>
                <a:spcPts val="285"/>
              </a:spcBef>
              <a:buClr>
                <a:srgbClr val="7D96AC"/>
              </a:buClr>
              <a:buSzPct val="85416"/>
              <a:buFont typeface="Arial"/>
              <a:buChar char="•"/>
              <a:tabLst>
                <a:tab pos="195580" algn="l"/>
              </a:tabLst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8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до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ание для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5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зания 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уги</a:t>
            </a:r>
          </a:p>
          <a:p>
            <a:pPr marL="195580" indent="-182880">
              <a:lnSpc>
                <a:spcPct val="100000"/>
              </a:lnSpc>
              <a:spcBef>
                <a:spcPts val="285"/>
              </a:spcBef>
              <a:buClr>
                <a:srgbClr val="7D96AC"/>
              </a:buClr>
              <a:buSzPct val="85416"/>
              <a:buFont typeface="Arial"/>
              <a:buChar char="•"/>
              <a:tabLst>
                <a:tab pos="195580" algn="l"/>
              </a:tabLst>
            </a:pPr>
            <a:r>
              <a:rPr sz="2400" b="1" spc="-114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емонт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поме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щ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ений (при 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ео</a:t>
            </a:r>
            <a:r>
              <a:rPr sz="2400" b="1" spc="-80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ди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ос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и)</a:t>
            </a:r>
          </a:p>
          <a:p>
            <a:pPr marL="195580" indent="-182880">
              <a:lnSpc>
                <a:spcPct val="100000"/>
              </a:lnSpc>
              <a:spcBef>
                <a:spcPts val="285"/>
              </a:spcBef>
              <a:buClr>
                <a:srgbClr val="7D96AC"/>
              </a:buClr>
              <a:buSzPct val="85416"/>
              <a:buFont typeface="Arial"/>
              <a:buChar char="•"/>
              <a:tabLst>
                <a:tab pos="195580" algn="l"/>
              </a:tabLst>
            </a:pPr>
            <a:r>
              <a:rPr sz="2400" b="1" spc="-114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ла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 (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МИ,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день 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рытых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ерей, сайт…)</a:t>
            </a:r>
          </a:p>
          <a:p>
            <a:pPr>
              <a:lnSpc>
                <a:spcPts val="600"/>
              </a:lnSpc>
              <a:spcBef>
                <a:spcPts val="17"/>
              </a:spcBef>
              <a:buClr>
                <a:srgbClr val="7D96AC"/>
              </a:buClr>
              <a:buFont typeface="Arial"/>
              <a:buChar char="•"/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5580" marR="966469" indent="-182880">
              <a:lnSpc>
                <a:spcPts val="2590"/>
              </a:lnSpc>
              <a:buClr>
                <a:srgbClr val="7D96AC"/>
              </a:buClr>
              <a:buSzPct val="85416"/>
              <a:buFont typeface="Arial"/>
              <a:buChar char="•"/>
              <a:tabLst>
                <a:tab pos="195580" algn="l"/>
              </a:tabLst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Специалисты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sz="2400" b="1" spc="-45" dirty="0">
                <a:latin typeface="Arial" panose="020B0604020202020204" pitchFamily="34" charset="0"/>
                <a:cs typeface="Arial" panose="020B0604020202020204" pitchFamily="34" charset="0"/>
              </a:rPr>
              <a:t>э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апе 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ап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5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(а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нис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ор, мен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джер…)</a:t>
            </a:r>
          </a:p>
          <a:p>
            <a:pPr marL="195580" indent="-182880">
              <a:lnSpc>
                <a:spcPct val="100000"/>
              </a:lnSpc>
              <a:spcBef>
                <a:spcPts val="250"/>
              </a:spcBef>
              <a:buClr>
                <a:srgbClr val="7D96AC"/>
              </a:buClr>
              <a:buSzPct val="85416"/>
              <a:buFont typeface="Arial"/>
              <a:buChar char="•"/>
              <a:tabLst>
                <a:tab pos="195580" algn="l"/>
              </a:tabLst>
            </a:pPr>
            <a:r>
              <a:rPr sz="2400" b="1" spc="-13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ранспо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тн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рас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ды</a:t>
            </a:r>
          </a:p>
          <a:p>
            <a:pPr marL="195580" indent="-182880">
              <a:lnSpc>
                <a:spcPct val="100000"/>
              </a:lnSpc>
              <a:spcBef>
                <a:spcPts val="290"/>
              </a:spcBef>
              <a:buClr>
                <a:srgbClr val="7D96AC"/>
              </a:buClr>
              <a:buSzPct val="85416"/>
              <a:buFont typeface="Arial"/>
              <a:buChar char="•"/>
              <a:tabLst>
                <a:tab pos="195580" algn="l"/>
              </a:tabLst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Непр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дви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енные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рас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ды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!!</a:t>
            </a:r>
          </a:p>
          <a:p>
            <a:pPr marL="12700">
              <a:lnSpc>
                <a:spcPct val="100000"/>
              </a:lnSpc>
              <a:spcBef>
                <a:spcPts val="285"/>
              </a:spcBef>
            </a:pPr>
            <a:r>
              <a:rPr sz="2400" b="1" spc="-10" dirty="0">
                <a:solidFill>
                  <a:srgbClr val="7D96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</a:t>
            </a:r>
            <a:r>
              <a:rPr sz="2400" b="1" spc="155" dirty="0">
                <a:solidFill>
                  <a:srgbClr val="7D96A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….</a:t>
            </a:r>
          </a:p>
          <a:p>
            <a:pPr>
              <a:lnSpc>
                <a:spcPts val="600"/>
              </a:lnSpc>
              <a:spcBef>
                <a:spcPts val="15"/>
              </a:spcBef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 marR="35560">
              <a:lnSpc>
                <a:spcPts val="2590"/>
              </a:lnSpc>
            </a:pP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2400" b="1" i="1" spc="-2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i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подробнее</a:t>
            </a:r>
            <a:r>
              <a:rPr sz="2400" b="1" i="1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распиш</a:t>
            </a:r>
            <a:r>
              <a:rPr sz="2400" b="1" i="1" spc="-3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те, </a:t>
            </a:r>
            <a:r>
              <a:rPr sz="2400" b="1" i="1" spc="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i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i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i="1" spc="-114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чнее рас</a:t>
            </a:r>
            <a:r>
              <a:rPr sz="2400" b="1" i="1" spc="-8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sz="2400" b="1" i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те </a:t>
            </a:r>
            <a:r>
              <a:rPr sz="2400" b="1" i="1" spc="-2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ум</a:t>
            </a:r>
            <a:r>
              <a:rPr sz="24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у ин</a:t>
            </a:r>
            <a:r>
              <a:rPr sz="2400" b="1" i="1" spc="-5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i="1" spc="-3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i="1" dirty="0">
                <a:latin typeface="Arial" panose="020B0604020202020204" pitchFamily="34" charset="0"/>
                <a:cs typeface="Arial" panose="020B0604020202020204" pitchFamily="34" charset="0"/>
              </a:rPr>
              <a:t>стиций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0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599917"/>
            <a:ext cx="8229600" cy="49244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marR="6350" algn="r">
              <a:lnSpc>
                <a:spcPct val="100000"/>
              </a:lnSpc>
            </a:pPr>
            <a:r>
              <a:rPr sz="3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Смета: Расходы в процессе оказания услуги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00009" y="70611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21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45957" y="1152374"/>
            <a:ext cx="7953375" cy="5711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5580" indent="-182880">
              <a:lnSpc>
                <a:spcPct val="100000"/>
              </a:lnSpc>
              <a:buClr>
                <a:srgbClr val="7D96AC"/>
              </a:buClr>
              <a:buSzPct val="84090"/>
              <a:buFont typeface="Arial"/>
              <a:buChar char="•"/>
              <a:tabLst>
                <a:tab pos="195580" algn="l"/>
              </a:tabLst>
            </a:pP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45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sz="2400" b="1" spc="-6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дные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spc="-6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иалы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"/>
              </a:lnSpc>
              <a:spcBef>
                <a:spcPts val="30"/>
              </a:spcBef>
              <a:buClr>
                <a:srgbClr val="7D96AC"/>
              </a:buClr>
              <a:buFont typeface="Arial"/>
              <a:buChar char="•"/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5580" indent="-182880">
              <a:lnSpc>
                <a:spcPct val="100000"/>
              </a:lnSpc>
              <a:buClr>
                <a:srgbClr val="7D96AC"/>
              </a:buClr>
              <a:buSzPct val="84090"/>
              <a:buFont typeface="Arial"/>
              <a:buChar char="•"/>
              <a:tabLst>
                <a:tab pos="195580" algn="l"/>
              </a:tabLst>
            </a:pP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Ам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6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sz="2400" b="1" spc="-5" dirty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ия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2400" b="1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spc="0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жи</a:t>
            </a:r>
            <a:r>
              <a:rPr sz="2400" b="1" spc="-4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ание</a:t>
            </a:r>
            <a:r>
              <a:rPr sz="2400" b="1" spc="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4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ания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"/>
              </a:lnSpc>
              <a:spcBef>
                <a:spcPts val="27"/>
              </a:spcBef>
              <a:buClr>
                <a:srgbClr val="7D96AC"/>
              </a:buClr>
              <a:buFont typeface="Arial"/>
              <a:buChar char="•"/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5580" indent="-182880">
              <a:lnSpc>
                <a:spcPct val="100000"/>
              </a:lnSpc>
              <a:buClr>
                <a:srgbClr val="7D96AC"/>
              </a:buClr>
              <a:buSzPct val="84090"/>
              <a:buFont typeface="Arial"/>
              <a:buChar char="•"/>
              <a:tabLst>
                <a:tab pos="195580" algn="l"/>
              </a:tabLst>
            </a:pP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Опл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новных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пе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иа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ис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"/>
              </a:lnSpc>
              <a:spcBef>
                <a:spcPts val="27"/>
              </a:spcBef>
              <a:buClr>
                <a:srgbClr val="7D96AC"/>
              </a:buClr>
              <a:buFont typeface="Arial"/>
              <a:buChar char="•"/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5580" indent="-182880">
              <a:lnSpc>
                <a:spcPct val="100000"/>
              </a:lnSpc>
              <a:buClr>
                <a:srgbClr val="7D96AC"/>
              </a:buClr>
              <a:buSzPct val="84090"/>
              <a:buFont typeface="Arial"/>
              <a:buChar char="•"/>
              <a:tabLst>
                <a:tab pos="195580" algn="l"/>
              </a:tabLst>
            </a:pP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Опл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пе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иа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ис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ов,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spc="-8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чи</a:t>
            </a:r>
            <a:r>
              <a:rPr sz="2400" b="1" spc="-4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ающих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пе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йную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24130" algn="ctr">
              <a:lnSpc>
                <a:spcPct val="100000"/>
              </a:lnSpc>
            </a:pP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spc="-6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сл</a:t>
            </a:r>
            <a:r>
              <a:rPr sz="2400" b="1" spc="0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бы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бор</a:t>
            </a:r>
            <a:r>
              <a:rPr sz="2400" b="1" spc="3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а,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ав</a:t>
            </a:r>
            <a:r>
              <a:rPr sz="2400" b="1" spc="3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а,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минис</a:t>
            </a:r>
            <a:r>
              <a:rPr sz="2400" b="1" spc="-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рир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4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ание…)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"/>
              </a:lnSpc>
              <a:spcBef>
                <a:spcPts val="29"/>
              </a:spcBef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5580" indent="-182880">
              <a:lnSpc>
                <a:spcPct val="100000"/>
              </a:lnSpc>
              <a:buClr>
                <a:srgbClr val="7D96AC"/>
              </a:buClr>
              <a:buSzPct val="84090"/>
              <a:buFont typeface="Arial"/>
              <a:buChar char="•"/>
              <a:tabLst>
                <a:tab pos="195580" algn="l"/>
              </a:tabLst>
            </a:pP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Пи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ание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"/>
              </a:lnSpc>
              <a:spcBef>
                <a:spcPts val="28"/>
              </a:spcBef>
              <a:buClr>
                <a:srgbClr val="7D96AC"/>
              </a:buClr>
              <a:buFont typeface="Arial"/>
              <a:buChar char="•"/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5580" indent="-182880">
              <a:lnSpc>
                <a:spcPct val="100000"/>
              </a:lnSpc>
              <a:buClr>
                <a:srgbClr val="7D96AC"/>
              </a:buClr>
              <a:buSzPct val="84090"/>
              <a:buFont typeface="Arial"/>
              <a:buChar char="•"/>
              <a:tabLst>
                <a:tab pos="195580" algn="l"/>
              </a:tabLst>
            </a:pP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уна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ьные</a:t>
            </a:r>
            <a:r>
              <a:rPr sz="2400" b="1" spc="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пл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жи,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4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луги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4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язи,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ин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-8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"/>
              </a:lnSpc>
              <a:spcBef>
                <a:spcPts val="27"/>
              </a:spcBef>
              <a:buClr>
                <a:srgbClr val="7D96AC"/>
              </a:buClr>
              <a:buFont typeface="Arial"/>
              <a:buChar char="•"/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5580" indent="-182880">
              <a:lnSpc>
                <a:spcPct val="100000"/>
              </a:lnSpc>
              <a:buClr>
                <a:srgbClr val="7D96AC"/>
              </a:buClr>
              <a:buSzPct val="84090"/>
              <a:buFont typeface="Arial"/>
              <a:buChar char="•"/>
              <a:tabLst>
                <a:tab pos="195580" algn="l"/>
              </a:tabLst>
            </a:pP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храна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"/>
              </a:lnSpc>
              <a:spcBef>
                <a:spcPts val="31"/>
              </a:spcBef>
              <a:buClr>
                <a:srgbClr val="7D96AC"/>
              </a:buClr>
              <a:buFont typeface="Arial"/>
              <a:buChar char="•"/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5580" indent="-182880">
              <a:lnSpc>
                <a:spcPct val="100000"/>
              </a:lnSpc>
              <a:buClr>
                <a:srgbClr val="7D96AC"/>
              </a:buClr>
              <a:buSzPct val="84090"/>
              <a:buFont typeface="Arial"/>
              <a:buChar char="•"/>
              <a:tabLst>
                <a:tab pos="195580" algn="l"/>
              </a:tabLst>
            </a:pPr>
            <a:r>
              <a:rPr sz="2400" b="1" spc="-13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по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тные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ас</a:t>
            </a:r>
            <a:r>
              <a:rPr sz="2400" b="1" spc="-45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sz="2400" b="1" spc="-6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ды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"/>
              </a:lnSpc>
              <a:spcBef>
                <a:spcPts val="28"/>
              </a:spcBef>
              <a:buClr>
                <a:srgbClr val="7D96AC"/>
              </a:buClr>
              <a:buFont typeface="Arial"/>
              <a:buChar char="•"/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5580" indent="-182880">
              <a:lnSpc>
                <a:spcPct val="100000"/>
              </a:lnSpc>
              <a:buClr>
                <a:srgbClr val="7D96AC"/>
              </a:buClr>
              <a:buSzPct val="84090"/>
              <a:buFont typeface="Arial"/>
              <a:buChar char="•"/>
              <a:tabLst>
                <a:tab pos="195580" algn="l"/>
              </a:tabLst>
            </a:pP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Пов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ш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ние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4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ифи</a:t>
            </a:r>
            <a:r>
              <a:rPr sz="2400" b="1" spc="4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ии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супервизия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специалис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500"/>
              </a:lnSpc>
              <a:spcBef>
                <a:spcPts val="27"/>
              </a:spcBef>
              <a:buClr>
                <a:srgbClr val="7D96AC"/>
              </a:buClr>
              <a:buFont typeface="Arial"/>
              <a:buChar char="•"/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95580" indent="-182880">
              <a:lnSpc>
                <a:spcPts val="2615"/>
              </a:lnSpc>
              <a:buClr>
                <a:srgbClr val="7D96AC"/>
              </a:buClr>
              <a:buSzPct val="84090"/>
              <a:buFont typeface="Arial"/>
              <a:buChar char="•"/>
              <a:tabLst>
                <a:tab pos="195580" algn="l"/>
              </a:tabLst>
            </a:pP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6500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27584" y="295401"/>
            <a:ext cx="7985987" cy="492443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3200" dirty="0">
                <a:solidFill>
                  <a:srgbClr val="C00000"/>
                </a:solidFill>
              </a:rPr>
              <a:t>Как рассчитать цену услуги </a:t>
            </a:r>
            <a:r>
              <a:rPr sz="3200" dirty="0" smtClean="0">
                <a:solidFill>
                  <a:srgbClr val="C00000"/>
                </a:solidFill>
              </a:rPr>
              <a:t>для</a:t>
            </a:r>
            <a:r>
              <a:rPr lang="ru-RU" sz="3200" spc="-90" dirty="0">
                <a:solidFill>
                  <a:srgbClr val="1F2022"/>
                </a:solidFill>
                <a:latin typeface="Arial"/>
                <a:cs typeface="Arial"/>
              </a:rPr>
              <a:t> </a:t>
            </a:r>
            <a:r>
              <a:rPr lang="ru-RU" sz="3200" dirty="0">
                <a:solidFill>
                  <a:srgbClr val="C00000"/>
                </a:solidFill>
              </a:rPr>
              <a:t>заказчика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endParaRPr sz="3200" dirty="0">
              <a:solidFill>
                <a:srgbClr val="C00000"/>
              </a:solidFill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1520" y="980728"/>
            <a:ext cx="8712967" cy="53655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9090" indent="-182880">
              <a:lnSpc>
                <a:spcPts val="2585"/>
              </a:lnSpc>
              <a:buClr>
                <a:srgbClr val="7D96AC"/>
              </a:buClr>
              <a:buSzPct val="85416"/>
              <a:buFont typeface="Arial"/>
              <a:buChar char="•"/>
              <a:tabLst>
                <a:tab pos="339090" algn="l"/>
              </a:tabLst>
            </a:pPr>
            <a:r>
              <a:rPr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3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25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ес</a:t>
            </a:r>
            <a:r>
              <a:rPr sz="2400" b="1" spc="-3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оимость</a:t>
            </a:r>
            <a:r>
              <a:rPr sz="2400" b="1" spc="-15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25" dirty="0" smtClean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слуги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sz="2400" b="1" spc="-2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се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40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ды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пр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из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дст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</a:p>
          <a:p>
            <a:pPr marL="339090" marR="1123950">
              <a:lnSpc>
                <a:spcPct val="100000"/>
              </a:lnSpc>
            </a:pP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слуг в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-8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лен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ый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ри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личест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у о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сл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жи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аемых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(но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не дор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же 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домст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ных 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– б</a:t>
            </a:r>
            <a:r>
              <a:rPr sz="2400" b="1" spc="-45" dirty="0">
                <a:latin typeface="Arial" panose="020B0604020202020204" pitchFamily="34" charset="0"/>
                <a:cs typeface="Arial" panose="020B0604020202020204" pitchFamily="34" charset="0"/>
              </a:rPr>
              <a:t>ю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дж</a:t>
            </a:r>
            <a:r>
              <a:rPr sz="2400" b="1" spc="-8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тное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зада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ие)</a:t>
            </a:r>
          </a:p>
          <a:p>
            <a:pPr>
              <a:lnSpc>
                <a:spcPts val="550"/>
              </a:lnSpc>
              <a:spcBef>
                <a:spcPts val="25"/>
              </a:spcBef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090" marR="71755" indent="-182880">
              <a:lnSpc>
                <a:spcPct val="100000"/>
              </a:lnSpc>
              <a:buClr>
                <a:srgbClr val="7D96AC"/>
              </a:buClr>
              <a:buSzPct val="85416"/>
              <a:buFont typeface="Arial"/>
              <a:buChar char="•"/>
              <a:tabLst>
                <a:tab pos="339090" algn="l"/>
              </a:tabLst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При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пла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иро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ии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ы 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омме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ские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слуги за</a:t>
            </a:r>
            <a:r>
              <a:rPr sz="2400" b="1" spc="2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лады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ся доп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лни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льно н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ав</a:t>
            </a:r>
            <a:r>
              <a:rPr sz="2400" b="1" spc="45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я п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аш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ния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кр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ди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а,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звр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ср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дс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в п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тр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че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ных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на зап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ск и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ибы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ь</a:t>
            </a:r>
          </a:p>
          <a:p>
            <a:pPr>
              <a:lnSpc>
                <a:spcPts val="550"/>
              </a:lnSpc>
              <a:spcBef>
                <a:spcPts val="28"/>
              </a:spcBef>
              <a:buClr>
                <a:srgbClr val="7D96AC"/>
              </a:buClr>
              <a:buFont typeface="Arial"/>
              <a:buChar char="•"/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090" marR="85090" indent="-182880">
              <a:lnSpc>
                <a:spcPct val="100000"/>
              </a:lnSpc>
              <a:buClr>
                <a:srgbClr val="7D96AC"/>
              </a:buClr>
              <a:buSzPct val="85416"/>
              <a:buFont typeface="Arial"/>
              <a:buChar char="•"/>
              <a:tabLst>
                <a:tab pos="339090" algn="l"/>
              </a:tabLst>
            </a:pPr>
            <a:r>
              <a:rPr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spc="-5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ОБЛЕМА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 ра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 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оимость не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з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лады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20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ся о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ес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че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раб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ты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ор</a:t>
            </a:r>
            <a:r>
              <a:rPr sz="2400" b="1" spc="-50" dirty="0"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изации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 ее р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зви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(ремон</a:t>
            </a:r>
            <a:r>
              <a:rPr sz="2400" b="1" spc="-26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ме</a:t>
            </a:r>
            <a:r>
              <a:rPr sz="2400" b="1" spc="-15" dirty="0">
                <a:latin typeface="Arial" panose="020B0604020202020204" pitchFamily="34" charset="0"/>
                <a:cs typeface="Arial" panose="020B0604020202020204" pitchFamily="34" charset="0"/>
              </a:rPr>
              <a:t>щ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ия…),</a:t>
            </a:r>
          </a:p>
          <a:p>
            <a:pPr>
              <a:lnSpc>
                <a:spcPts val="550"/>
              </a:lnSpc>
              <a:spcBef>
                <a:spcPts val="26"/>
              </a:spcBef>
              <a:buClr>
                <a:srgbClr val="7D96AC"/>
              </a:buClr>
              <a:buFont typeface="Arial"/>
              <a:buChar char="•"/>
            </a:pPr>
            <a:endParaRPr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39090" indent="-182880">
              <a:lnSpc>
                <a:spcPct val="100000"/>
              </a:lnSpc>
              <a:buClr>
                <a:srgbClr val="7D96AC"/>
              </a:buClr>
              <a:buSzPct val="85416"/>
              <a:buFont typeface="Arial"/>
              <a:buChar char="•"/>
              <a:tabLst>
                <a:tab pos="339090" algn="l"/>
              </a:tabLst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При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фина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15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ом пла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иро</a:t>
            </a:r>
            <a:r>
              <a:rPr sz="2400" b="1" spc="-35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ии учит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spc="-55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ть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зм</a:t>
            </a:r>
            <a:r>
              <a:rPr sz="2400" b="1" spc="-25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жные</a:t>
            </a:r>
          </a:p>
          <a:p>
            <a:pPr marL="339090">
              <a:lnSpc>
                <a:spcPct val="100000"/>
              </a:lnSpc>
            </a:pP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фина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sz="2400" b="1" spc="2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овые</a:t>
            </a:r>
            <a:r>
              <a:rPr sz="2400" b="1" spc="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зрывы (п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имер: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-135" dirty="0">
                <a:latin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sz="2400" b="1" spc="-90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ле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ф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он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b="1" spc="5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sz="2400" b="1" spc="-30" dirty="0">
                <a:latin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ери</a:t>
            </a:r>
            <a:r>
              <a:rPr sz="2400" b="1" spc="-10" dirty="0">
                <a:latin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sz="2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700009" y="70611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22</a:t>
            </a:r>
            <a:endParaRPr sz="1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51330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0702" y="49147"/>
            <a:ext cx="8329145" cy="98488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sz="3200" dirty="0">
                <a:solidFill>
                  <a:srgbClr val="C00000"/>
                </a:solidFill>
              </a:rPr>
              <a:t>Ключевые шаги в определению стоимости услуги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700009" y="70611"/>
            <a:ext cx="223520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b="1" spc="-5" dirty="0">
                <a:solidFill>
                  <a:srgbClr val="FFFFFF"/>
                </a:solidFill>
                <a:latin typeface="Arial"/>
                <a:cs typeface="Arial"/>
              </a:rPr>
              <a:t>28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2627" y="1123188"/>
            <a:ext cx="8237220" cy="6431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28744" y="1801367"/>
            <a:ext cx="286511" cy="237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2627" y="2075688"/>
            <a:ext cx="8237220" cy="6416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52931" y="1163688"/>
            <a:ext cx="7442200" cy="15901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7180" marR="289560" indent="0" algn="ctr">
              <a:lnSpc>
                <a:spcPts val="1550"/>
              </a:lnSpc>
            </a:pPr>
            <a:r>
              <a:rPr b="1" spc="-5" dirty="0">
                <a:latin typeface="Arial"/>
                <a:cs typeface="Arial"/>
              </a:rPr>
              <a:t>о</a:t>
            </a:r>
            <a:r>
              <a:rPr b="1" dirty="0">
                <a:latin typeface="Arial"/>
                <a:cs typeface="Arial"/>
              </a:rPr>
              <a:t>п</a:t>
            </a:r>
            <a:r>
              <a:rPr b="1" spc="-5" dirty="0">
                <a:latin typeface="Arial"/>
                <a:cs typeface="Arial"/>
              </a:rPr>
              <a:t>р</a:t>
            </a:r>
            <a:r>
              <a:rPr b="1" dirty="0">
                <a:latin typeface="Arial"/>
                <a:cs typeface="Arial"/>
              </a:rPr>
              <a:t>е</a:t>
            </a:r>
            <a:r>
              <a:rPr b="1" spc="-5" dirty="0">
                <a:latin typeface="Arial"/>
                <a:cs typeface="Arial"/>
              </a:rPr>
              <a:t>д</a:t>
            </a:r>
            <a:r>
              <a:rPr b="1" dirty="0">
                <a:latin typeface="Arial"/>
                <a:cs typeface="Arial"/>
              </a:rPr>
              <a:t>е</a:t>
            </a:r>
            <a:r>
              <a:rPr b="1" spc="-30" dirty="0">
                <a:latin typeface="Arial"/>
                <a:cs typeface="Arial"/>
              </a:rPr>
              <a:t>л</a:t>
            </a:r>
            <a:r>
              <a:rPr b="1" dirty="0">
                <a:latin typeface="Arial"/>
                <a:cs typeface="Arial"/>
              </a:rPr>
              <a:t>ение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55" dirty="0">
                <a:latin typeface="Arial"/>
                <a:cs typeface="Arial"/>
              </a:rPr>
              <a:t>т</a:t>
            </a:r>
            <a:r>
              <a:rPr b="1" spc="-45" dirty="0">
                <a:latin typeface="Arial"/>
                <a:cs typeface="Arial"/>
              </a:rPr>
              <a:t>о</a:t>
            </a:r>
            <a:r>
              <a:rPr b="1" dirty="0">
                <a:latin typeface="Arial"/>
                <a:cs typeface="Arial"/>
              </a:rPr>
              <a:t>чн</a:t>
            </a:r>
            <a:r>
              <a:rPr b="1" spc="-5" dirty="0">
                <a:latin typeface="Arial"/>
                <a:cs typeface="Arial"/>
              </a:rPr>
              <a:t>о</a:t>
            </a:r>
            <a:r>
              <a:rPr b="1" spc="-30" dirty="0">
                <a:latin typeface="Arial"/>
                <a:cs typeface="Arial"/>
              </a:rPr>
              <a:t>г</a:t>
            </a:r>
            <a:r>
              <a:rPr b="1" dirty="0">
                <a:latin typeface="Arial"/>
                <a:cs typeface="Arial"/>
              </a:rPr>
              <a:t>о</a:t>
            </a:r>
            <a:r>
              <a:rPr b="1" spc="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пе</a:t>
            </a:r>
            <a:r>
              <a:rPr b="1" spc="-5" dirty="0">
                <a:latin typeface="Arial"/>
                <a:cs typeface="Arial"/>
              </a:rPr>
              <a:t>р</a:t>
            </a:r>
            <a:r>
              <a:rPr b="1" spc="-30" dirty="0">
                <a:latin typeface="Arial"/>
                <a:cs typeface="Arial"/>
              </a:rPr>
              <a:t>е</a:t>
            </a:r>
            <a:r>
              <a:rPr b="1" dirty="0">
                <a:latin typeface="Arial"/>
                <a:cs typeface="Arial"/>
              </a:rPr>
              <a:t>чня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spc="-30" dirty="0">
                <a:latin typeface="Arial"/>
                <a:cs typeface="Arial"/>
              </a:rPr>
              <a:t>ф</a:t>
            </a:r>
            <a:r>
              <a:rPr b="1" spc="-55" dirty="0">
                <a:latin typeface="Arial"/>
                <a:cs typeface="Arial"/>
              </a:rPr>
              <a:t>у</a:t>
            </a:r>
            <a:r>
              <a:rPr b="1" dirty="0">
                <a:latin typeface="Arial"/>
                <a:cs typeface="Arial"/>
              </a:rPr>
              <a:t>нкцион</a:t>
            </a:r>
            <a:r>
              <a:rPr b="1" spc="5" dirty="0">
                <a:latin typeface="Arial"/>
                <a:cs typeface="Arial"/>
              </a:rPr>
              <a:t>а</a:t>
            </a:r>
            <a:r>
              <a:rPr b="1" spc="-5" dirty="0">
                <a:latin typeface="Arial"/>
                <a:cs typeface="Arial"/>
              </a:rPr>
              <a:t>л</a:t>
            </a:r>
            <a:r>
              <a:rPr b="1" dirty="0">
                <a:latin typeface="Arial"/>
                <a:cs typeface="Arial"/>
              </a:rPr>
              <a:t>ь</a:t>
            </a:r>
            <a:r>
              <a:rPr b="1" spc="5" dirty="0">
                <a:latin typeface="Arial"/>
                <a:cs typeface="Arial"/>
              </a:rPr>
              <a:t>н</a:t>
            </a:r>
            <a:r>
              <a:rPr b="1" dirty="0">
                <a:latin typeface="Arial"/>
                <a:cs typeface="Arial"/>
              </a:rPr>
              <a:t>ых</a:t>
            </a:r>
            <a:r>
              <a:rPr b="1" spc="30" dirty="0">
                <a:latin typeface="Arial"/>
                <a:cs typeface="Arial"/>
              </a:rPr>
              <a:t> </a:t>
            </a:r>
            <a:r>
              <a:rPr b="1" spc="-5" dirty="0">
                <a:latin typeface="Arial"/>
                <a:cs typeface="Arial"/>
              </a:rPr>
              <a:t>о</a:t>
            </a:r>
            <a:r>
              <a:rPr b="1" spc="-30" dirty="0">
                <a:latin typeface="Arial"/>
                <a:cs typeface="Arial"/>
              </a:rPr>
              <a:t>б</a:t>
            </a:r>
            <a:r>
              <a:rPr b="1" dirty="0">
                <a:latin typeface="Arial"/>
                <a:cs typeface="Arial"/>
              </a:rPr>
              <a:t>я</a:t>
            </a:r>
            <a:r>
              <a:rPr b="1" spc="-25" dirty="0">
                <a:latin typeface="Arial"/>
                <a:cs typeface="Arial"/>
              </a:rPr>
              <a:t>з</a:t>
            </a:r>
            <a:r>
              <a:rPr b="1" dirty="0">
                <a:latin typeface="Arial"/>
                <a:cs typeface="Arial"/>
              </a:rPr>
              <a:t>анн</a:t>
            </a:r>
            <a:r>
              <a:rPr b="1" spc="-30" dirty="0">
                <a:latin typeface="Arial"/>
                <a:cs typeface="Arial"/>
              </a:rPr>
              <a:t>о</a:t>
            </a:r>
            <a:r>
              <a:rPr b="1" dirty="0">
                <a:latin typeface="Arial"/>
                <a:cs typeface="Arial"/>
              </a:rPr>
              <a:t>с</a:t>
            </a:r>
            <a:r>
              <a:rPr b="1" spc="-30" dirty="0">
                <a:latin typeface="Arial"/>
                <a:cs typeface="Arial"/>
              </a:rPr>
              <a:t>т</a:t>
            </a:r>
            <a:r>
              <a:rPr b="1" dirty="0">
                <a:latin typeface="Arial"/>
                <a:cs typeface="Arial"/>
              </a:rPr>
              <a:t>ей,</a:t>
            </a:r>
            <a:r>
              <a:rPr b="1" spc="15" dirty="0">
                <a:latin typeface="Arial"/>
                <a:cs typeface="Arial"/>
              </a:rPr>
              <a:t> </a:t>
            </a:r>
            <a:r>
              <a:rPr b="1" spc="-5" dirty="0">
                <a:latin typeface="Arial"/>
                <a:cs typeface="Arial"/>
              </a:rPr>
              <a:t>р</a:t>
            </a:r>
            <a:r>
              <a:rPr b="1" dirty="0">
                <a:latin typeface="Arial"/>
                <a:cs typeface="Arial"/>
              </a:rPr>
              <a:t>еа</a:t>
            </a:r>
            <a:r>
              <a:rPr b="1" spc="-5" dirty="0">
                <a:latin typeface="Arial"/>
                <a:cs typeface="Arial"/>
              </a:rPr>
              <a:t>л</a:t>
            </a:r>
            <a:r>
              <a:rPr b="1" dirty="0">
                <a:latin typeface="Arial"/>
                <a:cs typeface="Arial"/>
              </a:rPr>
              <a:t>ь</a:t>
            </a:r>
            <a:r>
              <a:rPr b="1" spc="5" dirty="0">
                <a:latin typeface="Arial"/>
                <a:cs typeface="Arial"/>
              </a:rPr>
              <a:t>н</a:t>
            </a:r>
            <a:r>
              <a:rPr b="1" dirty="0">
                <a:latin typeface="Arial"/>
                <a:cs typeface="Arial"/>
              </a:rPr>
              <a:t>о и</a:t>
            </a:r>
            <a:r>
              <a:rPr b="1" spc="5" dirty="0">
                <a:latin typeface="Arial"/>
                <a:cs typeface="Arial"/>
              </a:rPr>
              <a:t>с</a:t>
            </a:r>
            <a:r>
              <a:rPr b="1" dirty="0">
                <a:latin typeface="Arial"/>
                <a:cs typeface="Arial"/>
              </a:rPr>
              <a:t>п</a:t>
            </a:r>
            <a:r>
              <a:rPr b="1" spc="-45" dirty="0">
                <a:latin typeface="Arial"/>
                <a:cs typeface="Arial"/>
              </a:rPr>
              <a:t>о</a:t>
            </a:r>
            <a:r>
              <a:rPr b="1" spc="-5" dirty="0">
                <a:latin typeface="Arial"/>
                <a:cs typeface="Arial"/>
              </a:rPr>
              <a:t>л</a:t>
            </a:r>
            <a:r>
              <a:rPr b="1" dirty="0">
                <a:latin typeface="Arial"/>
                <a:cs typeface="Arial"/>
              </a:rPr>
              <a:t>ня</a:t>
            </a:r>
            <a:r>
              <a:rPr b="1" spc="-20" dirty="0">
                <a:latin typeface="Arial"/>
                <a:cs typeface="Arial"/>
              </a:rPr>
              <a:t>е</a:t>
            </a:r>
            <a:r>
              <a:rPr b="1" spc="-10" dirty="0">
                <a:latin typeface="Arial"/>
                <a:cs typeface="Arial"/>
              </a:rPr>
              <a:t>м</a:t>
            </a:r>
            <a:r>
              <a:rPr b="1" dirty="0">
                <a:latin typeface="Arial"/>
                <a:cs typeface="Arial"/>
              </a:rPr>
              <a:t>ых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специ</a:t>
            </a:r>
            <a:r>
              <a:rPr b="1" spc="5" dirty="0">
                <a:latin typeface="Arial"/>
                <a:cs typeface="Arial"/>
              </a:rPr>
              <a:t>а</a:t>
            </a:r>
            <a:r>
              <a:rPr b="1" spc="-5" dirty="0">
                <a:latin typeface="Arial"/>
                <a:cs typeface="Arial"/>
              </a:rPr>
              <a:t>л</a:t>
            </a:r>
            <a:r>
              <a:rPr b="1" dirty="0">
                <a:latin typeface="Arial"/>
                <a:cs typeface="Arial"/>
              </a:rPr>
              <a:t>и</a:t>
            </a:r>
            <a:r>
              <a:rPr b="1" spc="5" dirty="0">
                <a:latin typeface="Arial"/>
                <a:cs typeface="Arial"/>
              </a:rPr>
              <a:t>с</a:t>
            </a:r>
            <a:r>
              <a:rPr b="1" spc="-30" dirty="0">
                <a:latin typeface="Arial"/>
                <a:cs typeface="Arial"/>
              </a:rPr>
              <a:t>т</a:t>
            </a:r>
            <a:r>
              <a:rPr b="1" dirty="0">
                <a:latin typeface="Arial"/>
                <a:cs typeface="Arial"/>
              </a:rPr>
              <a:t>а</a:t>
            </a:r>
            <a:r>
              <a:rPr b="1" spc="-10" dirty="0">
                <a:latin typeface="Arial"/>
                <a:cs typeface="Arial"/>
              </a:rPr>
              <a:t>м</a:t>
            </a:r>
            <a:r>
              <a:rPr b="1" dirty="0">
                <a:latin typeface="Arial"/>
                <a:cs typeface="Arial"/>
              </a:rPr>
              <a:t>и,</a:t>
            </a:r>
            <a:r>
              <a:rPr b="1" spc="-1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с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spc="-55" dirty="0">
                <a:latin typeface="Arial"/>
                <a:cs typeface="Arial"/>
              </a:rPr>
              <a:t>у</a:t>
            </a:r>
            <a:r>
              <a:rPr b="1" dirty="0">
                <a:latin typeface="Arial"/>
                <a:cs typeface="Arial"/>
              </a:rPr>
              <a:t>ч</a:t>
            </a:r>
            <a:r>
              <a:rPr b="1" spc="-10" dirty="0">
                <a:latin typeface="Arial"/>
                <a:cs typeface="Arial"/>
              </a:rPr>
              <a:t>е</a:t>
            </a:r>
            <a:r>
              <a:rPr b="1" spc="-40" dirty="0">
                <a:latin typeface="Arial"/>
                <a:cs typeface="Arial"/>
              </a:rPr>
              <a:t>т</a:t>
            </a:r>
            <a:r>
              <a:rPr b="1" spc="-20" dirty="0">
                <a:latin typeface="Arial"/>
                <a:cs typeface="Arial"/>
              </a:rPr>
              <a:t>о</a:t>
            </a:r>
            <a:r>
              <a:rPr b="1" dirty="0">
                <a:latin typeface="Arial"/>
                <a:cs typeface="Arial"/>
              </a:rPr>
              <a:t>м</a:t>
            </a:r>
            <a:r>
              <a:rPr b="1" spc="5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с</a:t>
            </a:r>
            <a:r>
              <a:rPr b="1" spc="-30" dirty="0">
                <a:latin typeface="Arial"/>
                <a:cs typeface="Arial"/>
              </a:rPr>
              <a:t>т</a:t>
            </a:r>
            <a:r>
              <a:rPr b="1" dirty="0">
                <a:latin typeface="Arial"/>
                <a:cs typeface="Arial"/>
              </a:rPr>
              <a:t>ан</a:t>
            </a:r>
            <a:r>
              <a:rPr b="1" spc="-5" dirty="0">
                <a:latin typeface="Arial"/>
                <a:cs typeface="Arial"/>
              </a:rPr>
              <a:t>д</a:t>
            </a:r>
            <a:r>
              <a:rPr b="1" dirty="0">
                <a:latin typeface="Arial"/>
                <a:cs typeface="Arial"/>
              </a:rPr>
              <a:t>а</a:t>
            </a:r>
            <a:r>
              <a:rPr b="1" spc="-30" dirty="0">
                <a:latin typeface="Arial"/>
                <a:cs typeface="Arial"/>
              </a:rPr>
              <a:t>рт</a:t>
            </a:r>
            <a:r>
              <a:rPr b="1" dirty="0">
                <a:latin typeface="Arial"/>
                <a:cs typeface="Arial"/>
              </a:rPr>
              <a:t>а</a:t>
            </a:r>
            <a:r>
              <a:rPr b="1" spc="30" dirty="0">
                <a:latin typeface="Arial"/>
                <a:cs typeface="Arial"/>
              </a:rPr>
              <a:t> </a:t>
            </a:r>
            <a:r>
              <a:rPr b="1" spc="-90" dirty="0">
                <a:latin typeface="Arial"/>
                <a:cs typeface="Arial"/>
              </a:rPr>
              <a:t>у</a:t>
            </a:r>
            <a:r>
              <a:rPr b="1" dirty="0">
                <a:latin typeface="Arial"/>
                <a:cs typeface="Arial"/>
              </a:rPr>
              <a:t>с</a:t>
            </a:r>
            <a:r>
              <a:rPr b="1" spc="-20" dirty="0">
                <a:latin typeface="Arial"/>
                <a:cs typeface="Arial"/>
              </a:rPr>
              <a:t>лу</a:t>
            </a:r>
            <a:r>
              <a:rPr b="1" dirty="0">
                <a:latin typeface="Arial"/>
                <a:cs typeface="Arial"/>
              </a:rPr>
              <a:t>ги</a:t>
            </a:r>
            <a:endParaRPr dirty="0">
              <a:latin typeface="Arial"/>
              <a:cs typeface="Arial"/>
            </a:endParaRPr>
          </a:p>
          <a:p>
            <a:pPr>
              <a:lnSpc>
                <a:spcPts val="1000"/>
              </a:lnSpc>
            </a:pPr>
            <a:endParaRPr dirty="0"/>
          </a:p>
          <a:p>
            <a:pPr>
              <a:lnSpc>
                <a:spcPts val="1000"/>
              </a:lnSpc>
            </a:pPr>
            <a:endParaRPr dirty="0"/>
          </a:p>
          <a:p>
            <a:pPr>
              <a:lnSpc>
                <a:spcPts val="1000"/>
              </a:lnSpc>
            </a:pPr>
            <a:endParaRPr dirty="0"/>
          </a:p>
          <a:p>
            <a:pPr>
              <a:lnSpc>
                <a:spcPts val="1400"/>
              </a:lnSpc>
              <a:spcBef>
                <a:spcPts val="1"/>
              </a:spcBef>
            </a:pPr>
            <a:endParaRPr dirty="0"/>
          </a:p>
          <a:p>
            <a:pPr marL="12700" marR="6350" indent="0" algn="ctr">
              <a:lnSpc>
                <a:spcPts val="1550"/>
              </a:lnSpc>
            </a:pPr>
            <a:r>
              <a:rPr b="1" dirty="0">
                <a:latin typeface="Arial"/>
                <a:cs typeface="Arial"/>
              </a:rPr>
              <a:t>п</a:t>
            </a:r>
            <a:r>
              <a:rPr b="1" spc="-5" dirty="0">
                <a:latin typeface="Arial"/>
                <a:cs typeface="Arial"/>
              </a:rPr>
              <a:t>ро</a:t>
            </a:r>
            <a:r>
              <a:rPr b="1" spc="-25" dirty="0">
                <a:latin typeface="Arial"/>
                <a:cs typeface="Arial"/>
              </a:rPr>
              <a:t>в</a:t>
            </a:r>
            <a:r>
              <a:rPr b="1" dirty="0">
                <a:latin typeface="Arial"/>
                <a:cs typeface="Arial"/>
              </a:rPr>
              <a:t>е</a:t>
            </a:r>
            <a:r>
              <a:rPr b="1" spc="-5" dirty="0">
                <a:latin typeface="Arial"/>
                <a:cs typeface="Arial"/>
              </a:rPr>
              <a:t>д</a:t>
            </a:r>
            <a:r>
              <a:rPr b="1" dirty="0">
                <a:latin typeface="Arial"/>
                <a:cs typeface="Arial"/>
              </a:rPr>
              <a:t>ение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х</a:t>
            </a:r>
            <a:r>
              <a:rPr b="1" spc="-5" dirty="0">
                <a:latin typeface="Arial"/>
                <a:cs typeface="Arial"/>
              </a:rPr>
              <a:t>ро</a:t>
            </a:r>
            <a:r>
              <a:rPr b="1" dirty="0">
                <a:latin typeface="Arial"/>
                <a:cs typeface="Arial"/>
              </a:rPr>
              <a:t>н</a:t>
            </a:r>
            <a:r>
              <a:rPr b="1" spc="-30" dirty="0">
                <a:latin typeface="Arial"/>
                <a:cs typeface="Arial"/>
              </a:rPr>
              <a:t>о</a:t>
            </a:r>
            <a:r>
              <a:rPr b="1" spc="-10" dirty="0">
                <a:latin typeface="Arial"/>
                <a:cs typeface="Arial"/>
              </a:rPr>
              <a:t>м</a:t>
            </a:r>
            <a:r>
              <a:rPr b="1" spc="-20" dirty="0">
                <a:latin typeface="Arial"/>
                <a:cs typeface="Arial"/>
              </a:rPr>
              <a:t>е</a:t>
            </a:r>
            <a:r>
              <a:rPr b="1" spc="-30" dirty="0">
                <a:latin typeface="Arial"/>
                <a:cs typeface="Arial"/>
              </a:rPr>
              <a:t>т</a:t>
            </a:r>
            <a:r>
              <a:rPr b="1" spc="-5" dirty="0">
                <a:latin typeface="Arial"/>
                <a:cs typeface="Arial"/>
              </a:rPr>
              <a:t>р</a:t>
            </a:r>
            <a:r>
              <a:rPr b="1" dirty="0">
                <a:latin typeface="Arial"/>
                <a:cs typeface="Arial"/>
              </a:rPr>
              <a:t>а</a:t>
            </a:r>
            <a:r>
              <a:rPr b="1" spc="25" dirty="0">
                <a:latin typeface="Arial"/>
                <a:cs typeface="Arial"/>
              </a:rPr>
              <a:t>ж</a:t>
            </a:r>
            <a:r>
              <a:rPr b="1" dirty="0">
                <a:latin typeface="Arial"/>
                <a:cs typeface="Arial"/>
              </a:rPr>
              <a:t>а</a:t>
            </a:r>
            <a:r>
              <a:rPr b="1" spc="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(д</a:t>
            </a:r>
            <a:r>
              <a:rPr b="1" spc="-45" dirty="0">
                <a:latin typeface="Arial"/>
                <a:cs typeface="Arial"/>
              </a:rPr>
              <a:t>о</a:t>
            </a:r>
            <a:r>
              <a:rPr b="1" spc="-5" dirty="0">
                <a:latin typeface="Arial"/>
                <a:cs typeface="Arial"/>
              </a:rPr>
              <a:t>л</a:t>
            </a:r>
            <a:r>
              <a:rPr b="1" spc="-20" dirty="0">
                <a:latin typeface="Arial"/>
                <a:cs typeface="Arial"/>
              </a:rPr>
              <a:t>ж</a:t>
            </a:r>
            <a:r>
              <a:rPr b="1" dirty="0">
                <a:latin typeface="Arial"/>
                <a:cs typeface="Arial"/>
              </a:rPr>
              <a:t>ен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п</a:t>
            </a:r>
            <a:r>
              <a:rPr b="1" spc="-5" dirty="0">
                <a:latin typeface="Arial"/>
                <a:cs typeface="Arial"/>
              </a:rPr>
              <a:t>ро</a:t>
            </a:r>
            <a:r>
              <a:rPr b="1" dirty="0">
                <a:latin typeface="Arial"/>
                <a:cs typeface="Arial"/>
              </a:rPr>
              <a:t>и</a:t>
            </a:r>
            <a:r>
              <a:rPr b="1" spc="-20" dirty="0">
                <a:latin typeface="Arial"/>
                <a:cs typeface="Arial"/>
              </a:rPr>
              <a:t>с</a:t>
            </a:r>
            <a:r>
              <a:rPr b="1" spc="-30" dirty="0">
                <a:latin typeface="Arial"/>
                <a:cs typeface="Arial"/>
              </a:rPr>
              <a:t>хо</a:t>
            </a:r>
            <a:r>
              <a:rPr b="1" spc="-5" dirty="0">
                <a:latin typeface="Arial"/>
                <a:cs typeface="Arial"/>
              </a:rPr>
              <a:t>д</a:t>
            </a:r>
            <a:r>
              <a:rPr b="1" dirty="0">
                <a:latin typeface="Arial"/>
                <a:cs typeface="Arial"/>
              </a:rPr>
              <a:t>и</a:t>
            </a:r>
            <a:r>
              <a:rPr b="1" spc="-30" dirty="0">
                <a:latin typeface="Arial"/>
                <a:cs typeface="Arial"/>
              </a:rPr>
              <a:t>т</a:t>
            </a:r>
            <a:r>
              <a:rPr b="1" dirty="0">
                <a:latin typeface="Arial"/>
                <a:cs typeface="Arial"/>
              </a:rPr>
              <a:t>ь</a:t>
            </a:r>
            <a:r>
              <a:rPr b="1" spc="2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пе</a:t>
            </a:r>
            <a:r>
              <a:rPr b="1" spc="-5" dirty="0">
                <a:latin typeface="Arial"/>
                <a:cs typeface="Arial"/>
              </a:rPr>
              <a:t>р</a:t>
            </a:r>
            <a:r>
              <a:rPr b="1" dirty="0">
                <a:latin typeface="Arial"/>
                <a:cs typeface="Arial"/>
              </a:rPr>
              <a:t>и</a:t>
            </a:r>
            <a:r>
              <a:rPr b="1" spc="-30" dirty="0">
                <a:latin typeface="Arial"/>
                <a:cs typeface="Arial"/>
              </a:rPr>
              <a:t>о</a:t>
            </a:r>
            <a:r>
              <a:rPr b="1" spc="-5" dirty="0">
                <a:latin typeface="Arial"/>
                <a:cs typeface="Arial"/>
              </a:rPr>
              <a:t>д</a:t>
            </a:r>
            <a:r>
              <a:rPr b="1" dirty="0">
                <a:latin typeface="Arial"/>
                <a:cs typeface="Arial"/>
              </a:rPr>
              <a:t>ич</a:t>
            </a:r>
            <a:r>
              <a:rPr b="1" spc="-20" dirty="0">
                <a:latin typeface="Arial"/>
                <a:cs typeface="Arial"/>
              </a:rPr>
              <a:t>е</a:t>
            </a:r>
            <a:r>
              <a:rPr b="1" dirty="0">
                <a:latin typeface="Arial"/>
                <a:cs typeface="Arial"/>
              </a:rPr>
              <a:t>ски)</a:t>
            </a:r>
            <a:r>
              <a:rPr b="1" spc="-3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и э</a:t>
            </a:r>
            <a:r>
              <a:rPr b="1" spc="-20" dirty="0">
                <a:latin typeface="Arial"/>
                <a:cs typeface="Arial"/>
              </a:rPr>
              <a:t>к</a:t>
            </a:r>
            <a:r>
              <a:rPr b="1" dirty="0">
                <a:latin typeface="Arial"/>
                <a:cs typeface="Arial"/>
              </a:rPr>
              <a:t>спе</a:t>
            </a:r>
            <a:r>
              <a:rPr b="1" spc="-30" dirty="0">
                <a:latin typeface="Arial"/>
                <a:cs typeface="Arial"/>
              </a:rPr>
              <a:t>рт</a:t>
            </a:r>
            <a:r>
              <a:rPr b="1" dirty="0">
                <a:latin typeface="Arial"/>
                <a:cs typeface="Arial"/>
              </a:rPr>
              <a:t>н</a:t>
            </a:r>
            <a:r>
              <a:rPr b="1" spc="-5" dirty="0">
                <a:latin typeface="Arial"/>
                <a:cs typeface="Arial"/>
              </a:rPr>
              <a:t>о</a:t>
            </a:r>
            <a:r>
              <a:rPr b="1" dirty="0">
                <a:latin typeface="Arial"/>
                <a:cs typeface="Arial"/>
              </a:rPr>
              <a:t>й </a:t>
            </a:r>
            <a:r>
              <a:rPr b="1" spc="-5" dirty="0">
                <a:latin typeface="Arial"/>
                <a:cs typeface="Arial"/>
              </a:rPr>
              <a:t>о</a:t>
            </a:r>
            <a:r>
              <a:rPr b="1" dirty="0">
                <a:latin typeface="Arial"/>
                <a:cs typeface="Arial"/>
              </a:rPr>
              <a:t>ц</a:t>
            </a:r>
            <a:r>
              <a:rPr b="1" spc="5" dirty="0">
                <a:latin typeface="Arial"/>
                <a:cs typeface="Arial"/>
              </a:rPr>
              <a:t>е</a:t>
            </a:r>
            <a:r>
              <a:rPr b="1" dirty="0">
                <a:latin typeface="Arial"/>
                <a:cs typeface="Arial"/>
              </a:rPr>
              <a:t>нки</a:t>
            </a:r>
            <a:r>
              <a:rPr b="1" spc="-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вр</a:t>
            </a:r>
            <a:r>
              <a:rPr b="1" spc="-25" dirty="0">
                <a:latin typeface="Arial"/>
                <a:cs typeface="Arial"/>
              </a:rPr>
              <a:t>е</a:t>
            </a:r>
            <a:r>
              <a:rPr b="1" spc="-10" dirty="0">
                <a:latin typeface="Arial"/>
                <a:cs typeface="Arial"/>
              </a:rPr>
              <a:t>м</a:t>
            </a:r>
            <a:r>
              <a:rPr b="1" dirty="0">
                <a:latin typeface="Arial"/>
                <a:cs typeface="Arial"/>
              </a:rPr>
              <a:t>енных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30" dirty="0">
                <a:latin typeface="Arial"/>
                <a:cs typeface="Arial"/>
              </a:rPr>
              <a:t>з</a:t>
            </a:r>
            <a:r>
              <a:rPr b="1" dirty="0">
                <a:latin typeface="Arial"/>
                <a:cs typeface="Arial"/>
              </a:rPr>
              <a:t>а</a:t>
            </a:r>
            <a:r>
              <a:rPr b="1" spc="-30" dirty="0">
                <a:latin typeface="Arial"/>
                <a:cs typeface="Arial"/>
              </a:rPr>
              <a:t>т</a:t>
            </a:r>
            <a:r>
              <a:rPr b="1" spc="-5" dirty="0">
                <a:latin typeface="Arial"/>
                <a:cs typeface="Arial"/>
              </a:rPr>
              <a:t>р</a:t>
            </a:r>
            <a:r>
              <a:rPr b="1" dirty="0">
                <a:latin typeface="Arial"/>
                <a:cs typeface="Arial"/>
              </a:rPr>
              <a:t>ат</a:t>
            </a:r>
            <a:endParaRPr dirty="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428744" y="2753867"/>
            <a:ext cx="286511" cy="237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2627" y="3028188"/>
            <a:ext cx="8237220" cy="6416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251960" y="3217417"/>
            <a:ext cx="3336263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dirty="0">
                <a:latin typeface="Arial"/>
                <a:cs typeface="Arial"/>
              </a:rPr>
              <a:t>выя</a:t>
            </a:r>
            <a:r>
              <a:rPr b="1" spc="-25" dirty="0">
                <a:latin typeface="Arial"/>
                <a:cs typeface="Arial"/>
              </a:rPr>
              <a:t>в</a:t>
            </a:r>
            <a:r>
              <a:rPr b="1" spc="-30" dirty="0">
                <a:latin typeface="Arial"/>
                <a:cs typeface="Arial"/>
              </a:rPr>
              <a:t>л</a:t>
            </a:r>
            <a:r>
              <a:rPr b="1" dirty="0">
                <a:latin typeface="Arial"/>
                <a:cs typeface="Arial"/>
              </a:rPr>
              <a:t>ение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ск</a:t>
            </a:r>
            <a:r>
              <a:rPr b="1" spc="-5" dirty="0">
                <a:latin typeface="Arial"/>
                <a:cs typeface="Arial"/>
              </a:rPr>
              <a:t>р</a:t>
            </a:r>
            <a:r>
              <a:rPr b="1" dirty="0">
                <a:latin typeface="Arial"/>
                <a:cs typeface="Arial"/>
              </a:rPr>
              <a:t>ы</a:t>
            </a:r>
            <a:r>
              <a:rPr b="1" spc="-25" dirty="0">
                <a:latin typeface="Arial"/>
                <a:cs typeface="Arial"/>
              </a:rPr>
              <a:t>т</a:t>
            </a:r>
            <a:r>
              <a:rPr b="1" dirty="0">
                <a:latin typeface="Arial"/>
                <a:cs typeface="Arial"/>
              </a:rPr>
              <a:t>ых</a:t>
            </a:r>
            <a:r>
              <a:rPr b="1" spc="20" dirty="0">
                <a:latin typeface="Arial"/>
                <a:cs typeface="Arial"/>
              </a:rPr>
              <a:t> </a:t>
            </a:r>
            <a:r>
              <a:rPr b="1" spc="-30" dirty="0">
                <a:latin typeface="Arial"/>
                <a:cs typeface="Arial"/>
              </a:rPr>
              <a:t>з</a:t>
            </a:r>
            <a:r>
              <a:rPr b="1" dirty="0">
                <a:latin typeface="Arial"/>
                <a:cs typeface="Arial"/>
              </a:rPr>
              <a:t>а</a:t>
            </a:r>
            <a:r>
              <a:rPr b="1" spc="-30" dirty="0">
                <a:latin typeface="Arial"/>
                <a:cs typeface="Arial"/>
              </a:rPr>
              <a:t>т</a:t>
            </a:r>
            <a:r>
              <a:rPr b="1" spc="-5" dirty="0">
                <a:latin typeface="Arial"/>
                <a:cs typeface="Arial"/>
              </a:rPr>
              <a:t>р</a:t>
            </a:r>
            <a:r>
              <a:rPr b="1" dirty="0">
                <a:latin typeface="Arial"/>
                <a:cs typeface="Arial"/>
              </a:rPr>
              <a:t>ат</a:t>
            </a:r>
            <a:endParaRPr>
              <a:latin typeface="Arial"/>
              <a:cs typeface="Arial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428744" y="3706367"/>
            <a:ext cx="286511" cy="2377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52627" y="3980688"/>
            <a:ext cx="8237220" cy="64160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907705" y="4169917"/>
            <a:ext cx="5616624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spc="25" dirty="0">
                <a:latin typeface="Arial"/>
                <a:cs typeface="Arial"/>
              </a:rPr>
              <a:t>к</a:t>
            </a:r>
            <a:r>
              <a:rPr b="1" spc="-5" dirty="0">
                <a:latin typeface="Arial"/>
                <a:cs typeface="Arial"/>
              </a:rPr>
              <a:t>л</a:t>
            </a:r>
            <a:r>
              <a:rPr b="1" dirty="0">
                <a:latin typeface="Arial"/>
                <a:cs typeface="Arial"/>
              </a:rPr>
              <a:t>ассифик</a:t>
            </a:r>
            <a:r>
              <a:rPr b="1" spc="5" dirty="0">
                <a:latin typeface="Arial"/>
                <a:cs typeface="Arial"/>
              </a:rPr>
              <a:t>а</a:t>
            </a:r>
            <a:r>
              <a:rPr b="1" dirty="0">
                <a:latin typeface="Arial"/>
                <a:cs typeface="Arial"/>
              </a:rPr>
              <a:t>ция</a:t>
            </a:r>
            <a:r>
              <a:rPr b="1" spc="-45" dirty="0">
                <a:latin typeface="Arial"/>
                <a:cs typeface="Arial"/>
              </a:rPr>
              <a:t> </a:t>
            </a:r>
            <a:r>
              <a:rPr b="1" spc="-30" dirty="0">
                <a:latin typeface="Arial"/>
                <a:cs typeface="Arial"/>
              </a:rPr>
              <a:t>з</a:t>
            </a:r>
            <a:r>
              <a:rPr b="1" dirty="0">
                <a:latin typeface="Arial"/>
                <a:cs typeface="Arial"/>
              </a:rPr>
              <a:t>а</a:t>
            </a:r>
            <a:r>
              <a:rPr b="1" spc="-30" dirty="0">
                <a:latin typeface="Arial"/>
                <a:cs typeface="Arial"/>
              </a:rPr>
              <a:t>т</a:t>
            </a:r>
            <a:r>
              <a:rPr b="1" spc="-5" dirty="0">
                <a:latin typeface="Arial"/>
                <a:cs typeface="Arial"/>
              </a:rPr>
              <a:t>р</a:t>
            </a:r>
            <a:r>
              <a:rPr b="1" dirty="0">
                <a:latin typeface="Arial"/>
                <a:cs typeface="Arial"/>
              </a:rPr>
              <a:t>ат</a:t>
            </a:r>
            <a:r>
              <a:rPr b="1" spc="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по</a:t>
            </a:r>
            <a:r>
              <a:rPr b="1" spc="-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видам и</a:t>
            </a:r>
            <a:r>
              <a:rPr b="1" spc="-10" dirty="0">
                <a:latin typeface="Arial"/>
                <a:cs typeface="Arial"/>
              </a:rPr>
              <a:t> </a:t>
            </a:r>
            <a:r>
              <a:rPr b="1" spc="-30" dirty="0">
                <a:latin typeface="Arial"/>
                <a:cs typeface="Arial"/>
              </a:rPr>
              <a:t>ф</a:t>
            </a:r>
            <a:r>
              <a:rPr b="1" spc="-55" dirty="0">
                <a:latin typeface="Arial"/>
                <a:cs typeface="Arial"/>
              </a:rPr>
              <a:t>у</a:t>
            </a:r>
            <a:r>
              <a:rPr b="1" dirty="0">
                <a:latin typeface="Arial"/>
                <a:cs typeface="Arial"/>
              </a:rPr>
              <a:t>нкциям</a:t>
            </a:r>
            <a:endParaRPr dirty="0">
              <a:latin typeface="Arial"/>
              <a:cs typeface="Arial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4428744" y="4658867"/>
            <a:ext cx="286511" cy="2377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52627" y="4931664"/>
            <a:ext cx="8237220" cy="6431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275805" y="5114728"/>
            <a:ext cx="4498937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b="1" dirty="0">
                <a:latin typeface="Arial"/>
                <a:cs typeface="Arial"/>
              </a:rPr>
              <a:t>п</a:t>
            </a:r>
            <a:r>
              <a:rPr b="1" spc="-30" dirty="0">
                <a:latin typeface="Arial"/>
                <a:cs typeface="Arial"/>
              </a:rPr>
              <a:t>одс</a:t>
            </a:r>
            <a:r>
              <a:rPr b="1" dirty="0">
                <a:latin typeface="Arial"/>
                <a:cs typeface="Arial"/>
              </a:rPr>
              <a:t>ч</a:t>
            </a:r>
            <a:r>
              <a:rPr b="1" spc="-20" dirty="0">
                <a:latin typeface="Arial"/>
                <a:cs typeface="Arial"/>
              </a:rPr>
              <a:t>е</a:t>
            </a:r>
            <a:r>
              <a:rPr b="1" dirty="0">
                <a:latin typeface="Arial"/>
                <a:cs typeface="Arial"/>
              </a:rPr>
              <a:t>т</a:t>
            </a:r>
            <a:r>
              <a:rPr b="1" spc="-15" dirty="0">
                <a:latin typeface="Arial"/>
                <a:cs typeface="Arial"/>
              </a:rPr>
              <a:t> </a:t>
            </a:r>
            <a:r>
              <a:rPr b="1" spc="-90" dirty="0">
                <a:latin typeface="Arial"/>
                <a:cs typeface="Arial"/>
              </a:rPr>
              <a:t>у</a:t>
            </a:r>
            <a:r>
              <a:rPr b="1" spc="-5" dirty="0">
                <a:latin typeface="Arial"/>
                <a:cs typeface="Arial"/>
              </a:rPr>
              <a:t>д</a:t>
            </a:r>
            <a:r>
              <a:rPr b="1" dirty="0">
                <a:latin typeface="Arial"/>
                <a:cs typeface="Arial"/>
              </a:rPr>
              <a:t>е</a:t>
            </a:r>
            <a:r>
              <a:rPr b="1" spc="-5" dirty="0">
                <a:latin typeface="Arial"/>
                <a:cs typeface="Arial"/>
              </a:rPr>
              <a:t>л</a:t>
            </a:r>
            <a:r>
              <a:rPr b="1" dirty="0">
                <a:latin typeface="Arial"/>
                <a:cs typeface="Arial"/>
              </a:rPr>
              <a:t>ь</a:t>
            </a:r>
            <a:r>
              <a:rPr b="1" spc="5" dirty="0">
                <a:latin typeface="Arial"/>
                <a:cs typeface="Arial"/>
              </a:rPr>
              <a:t>н</a:t>
            </a:r>
            <a:r>
              <a:rPr b="1" dirty="0">
                <a:latin typeface="Arial"/>
                <a:cs typeface="Arial"/>
              </a:rPr>
              <a:t>ых</a:t>
            </a:r>
            <a:r>
              <a:rPr b="1" spc="45" dirty="0">
                <a:latin typeface="Arial"/>
                <a:cs typeface="Arial"/>
              </a:rPr>
              <a:t> </a:t>
            </a:r>
            <a:r>
              <a:rPr b="1" spc="-30" dirty="0">
                <a:latin typeface="Arial"/>
                <a:cs typeface="Arial"/>
              </a:rPr>
              <a:t>з</a:t>
            </a:r>
            <a:r>
              <a:rPr b="1" dirty="0">
                <a:latin typeface="Arial"/>
                <a:cs typeface="Arial"/>
              </a:rPr>
              <a:t>а</a:t>
            </a:r>
            <a:r>
              <a:rPr b="1" spc="-30" dirty="0">
                <a:latin typeface="Arial"/>
                <a:cs typeface="Arial"/>
              </a:rPr>
              <a:t>т</a:t>
            </a:r>
            <a:r>
              <a:rPr b="1" spc="-5" dirty="0">
                <a:latin typeface="Arial"/>
                <a:cs typeface="Arial"/>
              </a:rPr>
              <a:t>р</a:t>
            </a:r>
            <a:r>
              <a:rPr b="1" dirty="0">
                <a:latin typeface="Arial"/>
                <a:cs typeface="Arial"/>
              </a:rPr>
              <a:t>ат</a:t>
            </a:r>
            <a:r>
              <a:rPr b="1" spc="20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и с</a:t>
            </a:r>
            <a:r>
              <a:rPr b="1" spc="-5" dirty="0">
                <a:latin typeface="Arial"/>
                <a:cs typeface="Arial"/>
              </a:rPr>
              <a:t>р</a:t>
            </a:r>
            <a:r>
              <a:rPr b="1" dirty="0">
                <a:latin typeface="Arial"/>
                <a:cs typeface="Arial"/>
              </a:rPr>
              <a:t>ав</a:t>
            </a:r>
            <a:r>
              <a:rPr b="1" spc="5" dirty="0">
                <a:latin typeface="Arial"/>
                <a:cs typeface="Arial"/>
              </a:rPr>
              <a:t>н</a:t>
            </a:r>
            <a:r>
              <a:rPr b="1" dirty="0">
                <a:latin typeface="Arial"/>
                <a:cs typeface="Arial"/>
              </a:rPr>
              <a:t>ение</a:t>
            </a:r>
            <a:endParaRPr dirty="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428744" y="5609844"/>
            <a:ext cx="286511" cy="23926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52627" y="5956926"/>
            <a:ext cx="8237220" cy="6431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60702" y="6009538"/>
            <a:ext cx="8329145" cy="4103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3675" marR="6350" indent="-181610">
              <a:lnSpc>
                <a:spcPts val="1550"/>
              </a:lnSpc>
            </a:pPr>
            <a:r>
              <a:rPr sz="1600" b="1" dirty="0">
                <a:latin typeface="Arial"/>
                <a:cs typeface="Arial"/>
              </a:rPr>
              <a:t>выя</a:t>
            </a:r>
            <a:r>
              <a:rPr sz="1600" b="1" spc="-25" dirty="0">
                <a:latin typeface="Arial"/>
                <a:cs typeface="Arial"/>
              </a:rPr>
              <a:t>в</a:t>
            </a:r>
            <a:r>
              <a:rPr sz="1600" b="1" spc="-30" dirty="0">
                <a:latin typeface="Arial"/>
                <a:cs typeface="Arial"/>
              </a:rPr>
              <a:t>л</a:t>
            </a:r>
            <a:r>
              <a:rPr sz="1600" b="1" dirty="0">
                <a:latin typeface="Arial"/>
                <a:cs typeface="Arial"/>
              </a:rPr>
              <a:t>ение</a:t>
            </a:r>
            <a:r>
              <a:rPr sz="1600" b="1" spc="-1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п</a:t>
            </a:r>
            <a:r>
              <a:rPr sz="1600" b="1" spc="-5" dirty="0">
                <a:latin typeface="Arial"/>
                <a:cs typeface="Arial"/>
              </a:rPr>
              <a:t>р</a:t>
            </a:r>
            <a:r>
              <a:rPr sz="1600" b="1" dirty="0">
                <a:latin typeface="Arial"/>
                <a:cs typeface="Arial"/>
              </a:rPr>
              <a:t>ичин</a:t>
            </a:r>
            <a:r>
              <a:rPr sz="1600" b="1" spc="-5" dirty="0">
                <a:latin typeface="Arial"/>
                <a:cs typeface="Arial"/>
              </a:rPr>
              <a:t> р</a:t>
            </a:r>
            <a:r>
              <a:rPr sz="1600" b="1" spc="25" dirty="0">
                <a:latin typeface="Arial"/>
                <a:cs typeface="Arial"/>
              </a:rPr>
              <a:t>а</a:t>
            </a:r>
            <a:r>
              <a:rPr sz="1600" b="1" spc="-40" dirty="0">
                <a:latin typeface="Arial"/>
                <a:cs typeface="Arial"/>
              </a:rPr>
              <a:t>з</a:t>
            </a:r>
            <a:r>
              <a:rPr sz="1600" b="1" dirty="0">
                <a:latin typeface="Arial"/>
                <a:cs typeface="Arial"/>
              </a:rPr>
              <a:t>б</a:t>
            </a:r>
            <a:r>
              <a:rPr sz="1600" b="1" spc="-10" dirty="0">
                <a:latin typeface="Arial"/>
                <a:cs typeface="Arial"/>
              </a:rPr>
              <a:t>р</a:t>
            </a:r>
            <a:r>
              <a:rPr sz="1600" b="1" spc="-30" dirty="0">
                <a:latin typeface="Arial"/>
                <a:cs typeface="Arial"/>
              </a:rPr>
              <a:t>о</a:t>
            </a:r>
            <a:r>
              <a:rPr sz="1600" b="1" spc="25" dirty="0">
                <a:latin typeface="Arial"/>
                <a:cs typeface="Arial"/>
              </a:rPr>
              <a:t>с</a:t>
            </a:r>
            <a:r>
              <a:rPr sz="1600" b="1" dirty="0">
                <a:latin typeface="Arial"/>
                <a:cs typeface="Arial"/>
              </a:rPr>
              <a:t>а,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в</a:t>
            </a:r>
            <a:r>
              <a:rPr sz="1600" b="1" spc="-30" dirty="0">
                <a:latin typeface="Arial"/>
                <a:cs typeface="Arial"/>
              </a:rPr>
              <a:t>о</a:t>
            </a:r>
            <a:r>
              <a:rPr sz="1600" b="1" spc="-40" dirty="0">
                <a:latin typeface="Arial"/>
                <a:cs typeface="Arial"/>
              </a:rPr>
              <a:t>з</a:t>
            </a:r>
            <a:r>
              <a:rPr sz="1600" b="1" spc="-30" dirty="0">
                <a:latin typeface="Arial"/>
                <a:cs typeface="Arial"/>
              </a:rPr>
              <a:t>мо</a:t>
            </a:r>
            <a:r>
              <a:rPr sz="1600" b="1" dirty="0">
                <a:latin typeface="Arial"/>
                <a:cs typeface="Arial"/>
              </a:rPr>
              <a:t>ж</a:t>
            </a:r>
            <a:r>
              <a:rPr sz="1600" b="1" spc="5" dirty="0">
                <a:latin typeface="Arial"/>
                <a:cs typeface="Arial"/>
              </a:rPr>
              <a:t>н</a:t>
            </a:r>
            <a:r>
              <a:rPr sz="1600" b="1" spc="-30" dirty="0">
                <a:latin typeface="Arial"/>
                <a:cs typeface="Arial"/>
              </a:rPr>
              <a:t>о</a:t>
            </a:r>
            <a:r>
              <a:rPr sz="1600" b="1" dirty="0">
                <a:latin typeface="Arial"/>
                <a:cs typeface="Arial"/>
              </a:rPr>
              <a:t>с</a:t>
            </a:r>
            <a:r>
              <a:rPr sz="1600" b="1" spc="-30" dirty="0">
                <a:latin typeface="Arial"/>
                <a:cs typeface="Arial"/>
              </a:rPr>
              <a:t>т</a:t>
            </a:r>
            <a:r>
              <a:rPr sz="1600" b="1" dirty="0">
                <a:latin typeface="Arial"/>
                <a:cs typeface="Arial"/>
              </a:rPr>
              <a:t>ей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о</a:t>
            </a:r>
            <a:r>
              <a:rPr sz="1600" b="1" dirty="0">
                <a:latin typeface="Arial"/>
                <a:cs typeface="Arial"/>
              </a:rPr>
              <a:t>п</a:t>
            </a:r>
            <a:r>
              <a:rPr sz="1600" b="1" spc="-30" dirty="0">
                <a:latin typeface="Arial"/>
                <a:cs typeface="Arial"/>
              </a:rPr>
              <a:t>т</a:t>
            </a: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-5" dirty="0">
                <a:latin typeface="Arial"/>
                <a:cs typeface="Arial"/>
              </a:rPr>
              <a:t>м</a:t>
            </a: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-25" dirty="0">
                <a:latin typeface="Arial"/>
                <a:cs typeface="Arial"/>
              </a:rPr>
              <a:t>з</a:t>
            </a:r>
            <a:r>
              <a:rPr sz="1600" b="1" dirty="0">
                <a:latin typeface="Arial"/>
                <a:cs typeface="Arial"/>
              </a:rPr>
              <a:t>ации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р</a:t>
            </a:r>
            <a:r>
              <a:rPr sz="1600" b="1" dirty="0">
                <a:latin typeface="Arial"/>
                <a:cs typeface="Arial"/>
              </a:rPr>
              <a:t>аб</a:t>
            </a:r>
            <a:r>
              <a:rPr sz="1600" b="1" spc="-45" dirty="0">
                <a:latin typeface="Arial"/>
                <a:cs typeface="Arial"/>
              </a:rPr>
              <a:t>о</a:t>
            </a:r>
            <a:r>
              <a:rPr sz="1600" b="1" spc="-30" dirty="0">
                <a:latin typeface="Arial"/>
                <a:cs typeface="Arial"/>
              </a:rPr>
              <a:t>т</a:t>
            </a:r>
            <a:r>
              <a:rPr sz="1600" b="1" dirty="0">
                <a:latin typeface="Arial"/>
                <a:cs typeface="Arial"/>
              </a:rPr>
              <a:t>ы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ор</a:t>
            </a:r>
            <a:r>
              <a:rPr sz="1600" b="1" dirty="0">
                <a:latin typeface="Arial"/>
                <a:cs typeface="Arial"/>
              </a:rPr>
              <a:t>га</a:t>
            </a:r>
            <a:r>
              <a:rPr sz="1600" b="1" spc="5" dirty="0">
                <a:latin typeface="Arial"/>
                <a:cs typeface="Arial"/>
              </a:rPr>
              <a:t>н</a:t>
            </a: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-25" dirty="0">
                <a:latin typeface="Arial"/>
                <a:cs typeface="Arial"/>
              </a:rPr>
              <a:t>з</a:t>
            </a:r>
            <a:r>
              <a:rPr sz="1600" b="1" dirty="0">
                <a:latin typeface="Arial"/>
                <a:cs typeface="Arial"/>
              </a:rPr>
              <a:t>ации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и п</a:t>
            </a:r>
            <a:r>
              <a:rPr sz="1600" b="1" spc="-5" dirty="0">
                <a:latin typeface="Arial"/>
                <a:cs typeface="Arial"/>
              </a:rPr>
              <a:t>р</a:t>
            </a: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не</a:t>
            </a:r>
            <a:r>
              <a:rPr sz="1600" b="1" spc="-5" dirty="0">
                <a:latin typeface="Arial"/>
                <a:cs typeface="Arial"/>
              </a:rPr>
              <a:t>о</a:t>
            </a:r>
            <a:r>
              <a:rPr sz="1600" b="1" spc="-40" dirty="0">
                <a:latin typeface="Arial"/>
                <a:cs typeface="Arial"/>
              </a:rPr>
              <a:t>б</a:t>
            </a:r>
            <a:r>
              <a:rPr sz="1600" b="1" spc="-30" dirty="0">
                <a:latin typeface="Arial"/>
                <a:cs typeface="Arial"/>
              </a:rPr>
              <a:t>хо</a:t>
            </a:r>
            <a:r>
              <a:rPr sz="1600" b="1" spc="-5" dirty="0">
                <a:latin typeface="Arial"/>
                <a:cs typeface="Arial"/>
              </a:rPr>
              <a:t>д</a:t>
            </a: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-30" dirty="0">
                <a:latin typeface="Arial"/>
                <a:cs typeface="Arial"/>
              </a:rPr>
              <a:t>мо</a:t>
            </a:r>
            <a:r>
              <a:rPr sz="1600" b="1" dirty="0">
                <a:latin typeface="Arial"/>
                <a:cs typeface="Arial"/>
              </a:rPr>
              <a:t>с</a:t>
            </a:r>
            <a:r>
              <a:rPr sz="1600" b="1" spc="-30" dirty="0">
                <a:latin typeface="Arial"/>
                <a:cs typeface="Arial"/>
              </a:rPr>
              <a:t>т</a:t>
            </a: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пе</a:t>
            </a:r>
            <a:r>
              <a:rPr sz="1600" b="1" spc="-5" dirty="0">
                <a:latin typeface="Arial"/>
                <a:cs typeface="Arial"/>
              </a:rPr>
              <a:t>р</a:t>
            </a:r>
            <a:r>
              <a:rPr sz="1600" b="1" dirty="0">
                <a:latin typeface="Arial"/>
                <a:cs typeface="Arial"/>
              </a:rPr>
              <a:t>е</a:t>
            </a:r>
            <a:r>
              <a:rPr sz="1600" b="1" spc="-5" dirty="0">
                <a:latin typeface="Arial"/>
                <a:cs typeface="Arial"/>
              </a:rPr>
              <a:t>д</a:t>
            </a:r>
            <a:r>
              <a:rPr sz="1600" b="1" spc="-30" dirty="0">
                <a:latin typeface="Arial"/>
                <a:cs typeface="Arial"/>
              </a:rPr>
              <a:t>а</a:t>
            </a:r>
            <a:r>
              <a:rPr sz="1600" b="1" dirty="0">
                <a:latin typeface="Arial"/>
                <a:cs typeface="Arial"/>
              </a:rPr>
              <a:t>ча</a:t>
            </a:r>
            <a:r>
              <a:rPr sz="1600" b="1" spc="-3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час</a:t>
            </a:r>
            <a:r>
              <a:rPr sz="1600" b="1" spc="-30" dirty="0">
                <a:latin typeface="Arial"/>
                <a:cs typeface="Arial"/>
              </a:rPr>
              <a:t>т</a:t>
            </a: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30" dirty="0">
                <a:latin typeface="Arial"/>
                <a:cs typeface="Arial"/>
              </a:rPr>
              <a:t>ф</a:t>
            </a:r>
            <a:r>
              <a:rPr sz="1600" b="1" spc="-55" dirty="0">
                <a:latin typeface="Arial"/>
                <a:cs typeface="Arial"/>
              </a:rPr>
              <a:t>у</a:t>
            </a:r>
            <a:r>
              <a:rPr sz="1600" b="1" dirty="0">
                <a:latin typeface="Arial"/>
                <a:cs typeface="Arial"/>
              </a:rPr>
              <a:t>нкций</a:t>
            </a:r>
            <a:r>
              <a:rPr sz="1600" b="1" spc="7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а</a:t>
            </a:r>
            <a:r>
              <a:rPr sz="1600" b="1" spc="-20" dirty="0">
                <a:latin typeface="Arial"/>
                <a:cs typeface="Arial"/>
              </a:rPr>
              <a:t>у</a:t>
            </a:r>
            <a:r>
              <a:rPr sz="1600" b="1" spc="-55" dirty="0">
                <a:latin typeface="Arial"/>
                <a:cs typeface="Arial"/>
              </a:rPr>
              <a:t>т</a:t>
            </a:r>
            <a:r>
              <a:rPr sz="1600" b="1" dirty="0">
                <a:latin typeface="Arial"/>
                <a:cs typeface="Arial"/>
              </a:rPr>
              <a:t>с</a:t>
            </a:r>
            <a:r>
              <a:rPr sz="1600" b="1" spc="-5" dirty="0">
                <a:latin typeface="Arial"/>
                <a:cs typeface="Arial"/>
              </a:rPr>
              <a:t>ор</a:t>
            </a:r>
            <a:r>
              <a:rPr sz="1600" b="1" dirty="0">
                <a:latin typeface="Arial"/>
                <a:cs typeface="Arial"/>
              </a:rPr>
              <a:t>се</a:t>
            </a:r>
            <a:r>
              <a:rPr sz="1600" b="1" spc="-5" dirty="0">
                <a:latin typeface="Arial"/>
                <a:cs typeface="Arial"/>
              </a:rPr>
              <a:t>р</a:t>
            </a:r>
            <a:r>
              <a:rPr sz="1600" b="1" dirty="0">
                <a:latin typeface="Arial"/>
                <a:cs typeface="Arial"/>
              </a:rPr>
              <a:t>ам</a:t>
            </a:r>
            <a:r>
              <a:rPr sz="1600" b="1" spc="50" dirty="0">
                <a:latin typeface="Arial"/>
                <a:cs typeface="Arial"/>
              </a:rPr>
              <a:t> </a:t>
            </a:r>
            <a:r>
              <a:rPr sz="1600" b="1" dirty="0">
                <a:latin typeface="Arial"/>
                <a:cs typeface="Arial"/>
              </a:rPr>
              <a:t>или </a:t>
            </a:r>
            <a:r>
              <a:rPr sz="1600" b="1" spc="10" dirty="0">
                <a:latin typeface="Arial"/>
                <a:cs typeface="Arial"/>
              </a:rPr>
              <a:t>п</a:t>
            </a:r>
            <a:r>
              <a:rPr sz="1600" b="1" spc="-30" dirty="0">
                <a:latin typeface="Arial"/>
                <a:cs typeface="Arial"/>
              </a:rPr>
              <a:t>о</a:t>
            </a:r>
            <a:r>
              <a:rPr sz="1600" b="1" dirty="0">
                <a:latin typeface="Arial"/>
                <a:cs typeface="Arial"/>
              </a:rPr>
              <a:t>д</a:t>
            </a:r>
            <a:r>
              <a:rPr sz="1600" b="1" spc="-30" dirty="0">
                <a:latin typeface="Arial"/>
                <a:cs typeface="Arial"/>
              </a:rPr>
              <a:t>р</a:t>
            </a:r>
            <a:r>
              <a:rPr sz="1600" b="1" dirty="0">
                <a:latin typeface="Arial"/>
                <a:cs typeface="Arial"/>
              </a:rPr>
              <a:t>яд</a:t>
            </a:r>
            <a:r>
              <a:rPr sz="1600" b="1" spc="5" dirty="0">
                <a:latin typeface="Arial"/>
                <a:cs typeface="Arial"/>
              </a:rPr>
              <a:t>ч</a:t>
            </a:r>
            <a:r>
              <a:rPr sz="1600" b="1" dirty="0">
                <a:latin typeface="Arial"/>
                <a:cs typeface="Arial"/>
              </a:rPr>
              <a:t>и</a:t>
            </a:r>
            <a:r>
              <a:rPr sz="1600" b="1" spc="5" dirty="0">
                <a:latin typeface="Arial"/>
                <a:cs typeface="Arial"/>
              </a:rPr>
              <a:t>к</a:t>
            </a:r>
            <a:r>
              <a:rPr sz="1600" b="1" dirty="0">
                <a:latin typeface="Arial"/>
                <a:cs typeface="Arial"/>
              </a:rPr>
              <a:t>ам.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944871" y="86868"/>
            <a:ext cx="1082675" cy="194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ЦЕН</a:t>
            </a:r>
            <a:r>
              <a:rPr sz="1200" spc="5" dirty="0">
                <a:solidFill>
                  <a:srgbClr val="FFFFFF"/>
                </a:solidFill>
                <a:latin typeface="Arial"/>
                <a:cs typeface="Arial"/>
              </a:rPr>
              <a:t>Т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1200" spc="-1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Г</a:t>
            </a:r>
            <a:r>
              <a:rPr sz="1200" spc="-85" dirty="0">
                <a:solidFill>
                  <a:srgbClr val="FFFFFF"/>
                </a:solidFill>
                <a:latin typeface="Arial"/>
                <a:cs typeface="Arial"/>
              </a:rPr>
              <a:t>Р</a:t>
            </a:r>
            <a:r>
              <a:rPr sz="1200" dirty="0">
                <a:solidFill>
                  <a:srgbClr val="FFFFFF"/>
                </a:solidFill>
                <a:latin typeface="Arial"/>
                <a:cs typeface="Arial"/>
              </a:rPr>
              <a:t>АНИ</a:t>
            </a:r>
            <a:endParaRPr sz="1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07632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06613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Что такое проект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824536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– ограниченная во времени деятельность, направленная на создание уникального продукта или услуги; любая деятельность, имеющая четко определенную отправную точку и цели, достижение которых означает завершение деятельности. На практике большинство проектов для достижения целей могут использовать лишь ограниченные ресурсы.</a:t>
            </a:r>
          </a:p>
          <a:p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Основное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отличие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проекта</a:t>
            </a:r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в том, что он конечен, а 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услуга</a:t>
            </a:r>
            <a:r>
              <a:rPr lang="ru-RU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перманентная профильная деятельность организации. </a:t>
            </a:r>
          </a:p>
          <a:p>
            <a:endParaRPr lang="ru-RU" sz="1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29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06613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Что такое услуга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824536"/>
          </a:xfrm>
        </p:spPr>
        <p:txBody>
          <a:bodyPr>
            <a:normAutofit fontScale="92500" lnSpcReduction="20000"/>
          </a:bodyPr>
          <a:lstStyle/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Под </a:t>
            </a:r>
            <a:r>
              <a:rPr 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услугами</a:t>
            </a:r>
            <a:r>
              <a:rPr lang="ru-RU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обычно подразумевают результаты экономической деятельности, которые не принимают материальной (вещной) формы и удовлетворяют определенные потребности - личные, коллективные и общественные.</a:t>
            </a:r>
          </a:p>
          <a:p>
            <a:pPr lvl="0"/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Согласно ГОСТ 30335-95/ГОСТ Р 506-46-94 «Услуги населению. Термины и определения» под услугой понимается результат непосредственного взаимодействия исполнителя и потребителя (заказчика), а также собственной деятельности исполнителя по удовлетворению потребности заказчика.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467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49896" y="267088"/>
            <a:ext cx="8229600" cy="769441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C00000"/>
                </a:solidFill>
              </a:rPr>
              <a:t>Свойства </a:t>
            </a:r>
            <a:r>
              <a:rPr lang="ru-RU" sz="4400" b="1" dirty="0" smtClean="0">
                <a:solidFill>
                  <a:srgbClr val="C00000"/>
                </a:solidFill>
              </a:rPr>
              <a:t>услуги</a:t>
            </a:r>
            <a:r>
              <a:rPr lang="ru-RU" sz="3200" dirty="0">
                <a:solidFill>
                  <a:srgbClr val="C00000"/>
                </a:solidFill>
              </a:rPr>
              <a:t> </a:t>
            </a:r>
          </a:p>
        </p:txBody>
      </p:sp>
      <p:grpSp>
        <p:nvGrpSpPr>
          <p:cNvPr id="56" name="Group 51"/>
          <p:cNvGrpSpPr>
            <a:grpSpLocks/>
          </p:cNvGrpSpPr>
          <p:nvPr/>
        </p:nvGrpSpPr>
        <p:grpSpPr bwMode="auto">
          <a:xfrm>
            <a:off x="611560" y="1673327"/>
            <a:ext cx="8229600" cy="1588"/>
            <a:chOff x="720" y="-23"/>
            <a:chExt cx="12960" cy="2"/>
          </a:xfrm>
        </p:grpSpPr>
        <p:sp>
          <p:nvSpPr>
            <p:cNvPr id="57" name="Freeform 52"/>
            <p:cNvSpPr>
              <a:spLocks/>
            </p:cNvSpPr>
            <p:nvPr/>
          </p:nvSpPr>
          <p:spPr bwMode="auto">
            <a:xfrm>
              <a:off x="720" y="-23"/>
              <a:ext cx="12960" cy="2"/>
            </a:xfrm>
            <a:custGeom>
              <a:avLst/>
              <a:gdLst>
                <a:gd name="T0" fmla="+- 0 720 720"/>
                <a:gd name="T1" fmla="*/ T0 w 12960"/>
                <a:gd name="T2" fmla="+- 0 13680 720"/>
                <a:gd name="T3" fmla="*/ T2 w 1296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2960">
                  <a:moveTo>
                    <a:pt x="0" y="0"/>
                  </a:moveTo>
                  <a:lnTo>
                    <a:pt x="12960" y="0"/>
                  </a:lnTo>
                </a:path>
              </a:pathLst>
            </a:custGeom>
            <a:noFill/>
            <a:ln w="25400">
              <a:solidFill>
                <a:srgbClr val="D247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8" name="Rectangle 54"/>
          <p:cNvSpPr>
            <a:spLocks noChangeArrowheads="1"/>
          </p:cNvSpPr>
          <p:nvPr/>
        </p:nvSpPr>
        <p:spPr bwMode="auto">
          <a:xfrm>
            <a:off x="457200" y="1826099"/>
            <a:ext cx="83839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2138" algn="l"/>
              </a:tabLst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Неосязаемость :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Услугу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нельзя потрогать или продемонстрировать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2138" algn="l"/>
              </a:tabLst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59" name="Group 51"/>
          <p:cNvGrpSpPr>
            <a:grpSpLocks/>
          </p:cNvGrpSpPr>
          <p:nvPr/>
        </p:nvGrpSpPr>
        <p:grpSpPr bwMode="auto">
          <a:xfrm>
            <a:off x="457200" y="2636912"/>
            <a:ext cx="8229600" cy="1588"/>
            <a:chOff x="720" y="-23"/>
            <a:chExt cx="12960" cy="2"/>
          </a:xfrm>
        </p:grpSpPr>
        <p:sp>
          <p:nvSpPr>
            <p:cNvPr id="60" name="Freeform 52"/>
            <p:cNvSpPr>
              <a:spLocks/>
            </p:cNvSpPr>
            <p:nvPr/>
          </p:nvSpPr>
          <p:spPr bwMode="auto">
            <a:xfrm>
              <a:off x="720" y="-23"/>
              <a:ext cx="12960" cy="2"/>
            </a:xfrm>
            <a:custGeom>
              <a:avLst/>
              <a:gdLst>
                <a:gd name="T0" fmla="+- 0 720 720"/>
                <a:gd name="T1" fmla="*/ T0 w 12960"/>
                <a:gd name="T2" fmla="+- 0 13680 720"/>
                <a:gd name="T3" fmla="*/ T2 w 12960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2960">
                  <a:moveTo>
                    <a:pt x="0" y="0"/>
                  </a:moveTo>
                  <a:lnTo>
                    <a:pt x="12960" y="0"/>
                  </a:lnTo>
                </a:path>
              </a:pathLst>
            </a:custGeom>
            <a:noFill/>
            <a:ln w="25400">
              <a:solidFill>
                <a:srgbClr val="D2471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69" name="Group 62"/>
          <p:cNvGrpSpPr>
            <a:grpSpLocks/>
          </p:cNvGrpSpPr>
          <p:nvPr/>
        </p:nvGrpSpPr>
        <p:grpSpPr bwMode="auto">
          <a:xfrm>
            <a:off x="457200" y="3597322"/>
            <a:ext cx="8255000" cy="77788"/>
            <a:chOff x="700" y="-127"/>
            <a:chExt cx="13000" cy="123"/>
          </a:xfrm>
        </p:grpSpPr>
        <p:grpSp>
          <p:nvGrpSpPr>
            <p:cNvPr id="70" name="Group 65"/>
            <p:cNvGrpSpPr>
              <a:grpSpLocks/>
            </p:cNvGrpSpPr>
            <p:nvPr/>
          </p:nvGrpSpPr>
          <p:grpSpPr bwMode="auto">
            <a:xfrm>
              <a:off x="3312" y="-107"/>
              <a:ext cx="10368" cy="2"/>
              <a:chOff x="3312" y="-107"/>
              <a:chExt cx="10368" cy="2"/>
            </a:xfrm>
          </p:grpSpPr>
          <p:sp>
            <p:nvSpPr>
              <p:cNvPr id="73" name="Freeform 66"/>
              <p:cNvSpPr>
                <a:spLocks/>
              </p:cNvSpPr>
              <p:nvPr/>
            </p:nvSpPr>
            <p:spPr bwMode="auto">
              <a:xfrm>
                <a:off x="3312" y="-107"/>
                <a:ext cx="10368" cy="2"/>
              </a:xfrm>
              <a:custGeom>
                <a:avLst/>
                <a:gdLst>
                  <a:gd name="T0" fmla="+- 0 3312 3312"/>
                  <a:gd name="T1" fmla="*/ T0 w 10368"/>
                  <a:gd name="T2" fmla="+- 0 13680 3312"/>
                  <a:gd name="T3" fmla="*/ T2 w 10368"/>
                </a:gdLst>
                <a:ahLst/>
                <a:cxnLst>
                  <a:cxn ang="0">
                    <a:pos x="T1" y="0"/>
                  </a:cxn>
                  <a:cxn ang="0">
                    <a:pos x="T3" y="0"/>
                  </a:cxn>
                </a:cxnLst>
                <a:rect l="0" t="0" r="r" b="b"/>
                <a:pathLst>
                  <a:path w="10368">
                    <a:moveTo>
                      <a:pt x="0" y="0"/>
                    </a:moveTo>
                    <a:lnTo>
                      <a:pt x="10368" y="0"/>
                    </a:lnTo>
                  </a:path>
                </a:pathLst>
              </a:custGeom>
              <a:noFill/>
              <a:ln w="25400">
                <a:solidFill>
                  <a:srgbClr val="EAC1B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71" name="Group 63"/>
            <p:cNvGrpSpPr>
              <a:grpSpLocks/>
            </p:cNvGrpSpPr>
            <p:nvPr/>
          </p:nvGrpSpPr>
          <p:grpSpPr bwMode="auto">
            <a:xfrm>
              <a:off x="720" y="-25"/>
              <a:ext cx="12960" cy="2"/>
              <a:chOff x="720" y="-25"/>
              <a:chExt cx="12960" cy="2"/>
            </a:xfrm>
          </p:grpSpPr>
          <p:sp>
            <p:nvSpPr>
              <p:cNvPr id="72" name="Freeform 64"/>
              <p:cNvSpPr>
                <a:spLocks/>
              </p:cNvSpPr>
              <p:nvPr/>
            </p:nvSpPr>
            <p:spPr bwMode="auto">
              <a:xfrm>
                <a:off x="720" y="-25"/>
                <a:ext cx="12960" cy="2"/>
              </a:xfrm>
              <a:custGeom>
                <a:avLst/>
                <a:gdLst>
                  <a:gd name="T0" fmla="+- 0 720 720"/>
                  <a:gd name="T1" fmla="*/ T0 w 12960"/>
                  <a:gd name="T2" fmla="+- 0 13680 720"/>
                  <a:gd name="T3" fmla="*/ T2 w 12960"/>
                </a:gdLst>
                <a:ahLst/>
                <a:cxnLst>
                  <a:cxn ang="0">
                    <a:pos x="T1" y="0"/>
                  </a:cxn>
                  <a:cxn ang="0">
                    <a:pos x="T3" y="0"/>
                  </a:cxn>
                </a:cxnLst>
                <a:rect l="0" t="0" r="r" b="b"/>
                <a:pathLst>
                  <a:path w="12960">
                    <a:moveTo>
                      <a:pt x="0" y="0"/>
                    </a:moveTo>
                    <a:lnTo>
                      <a:pt x="12960" y="0"/>
                    </a:lnTo>
                  </a:path>
                </a:pathLst>
              </a:custGeom>
              <a:noFill/>
              <a:ln w="25400">
                <a:solidFill>
                  <a:srgbClr val="D247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74" name="Rectangle 68"/>
          <p:cNvSpPr>
            <a:spLocks noChangeArrowheads="1"/>
          </p:cNvSpPr>
          <p:nvPr/>
        </p:nvSpPr>
        <p:spPr bwMode="auto">
          <a:xfrm>
            <a:off x="469900" y="2504194"/>
            <a:ext cx="8216900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2138" algn="l"/>
              </a:tabLst>
            </a:pPr>
            <a:r>
              <a:rPr lang="ru-RU" altLang="ru-RU" sz="2000" b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Неотделимость: 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Услугу 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нельзя отделить от ее источника,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2138" algn="l"/>
              </a:tabLst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независимо от того, предоставляется она человеком или машиной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2138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75" name="Group 70"/>
          <p:cNvGrpSpPr>
            <a:grpSpLocks/>
          </p:cNvGrpSpPr>
          <p:nvPr/>
        </p:nvGrpSpPr>
        <p:grpSpPr bwMode="auto">
          <a:xfrm>
            <a:off x="469899" y="3735991"/>
            <a:ext cx="8229601" cy="903481"/>
            <a:chOff x="700" y="-373"/>
            <a:chExt cx="13000" cy="123"/>
          </a:xfrm>
        </p:grpSpPr>
        <p:grpSp>
          <p:nvGrpSpPr>
            <p:cNvPr id="76" name="Group 73"/>
            <p:cNvGrpSpPr>
              <a:grpSpLocks/>
            </p:cNvGrpSpPr>
            <p:nvPr/>
          </p:nvGrpSpPr>
          <p:grpSpPr bwMode="auto">
            <a:xfrm>
              <a:off x="3312" y="-353"/>
              <a:ext cx="10368" cy="2"/>
              <a:chOff x="3312" y="-353"/>
              <a:chExt cx="10368" cy="2"/>
            </a:xfrm>
          </p:grpSpPr>
          <p:sp>
            <p:nvSpPr>
              <p:cNvPr id="79" name="Freeform 74"/>
              <p:cNvSpPr>
                <a:spLocks/>
              </p:cNvSpPr>
              <p:nvPr/>
            </p:nvSpPr>
            <p:spPr bwMode="auto">
              <a:xfrm>
                <a:off x="3312" y="-353"/>
                <a:ext cx="10368" cy="2"/>
              </a:xfrm>
              <a:custGeom>
                <a:avLst/>
                <a:gdLst>
                  <a:gd name="T0" fmla="+- 0 3312 3312"/>
                  <a:gd name="T1" fmla="*/ T0 w 10368"/>
                  <a:gd name="T2" fmla="+- 0 13680 3312"/>
                  <a:gd name="T3" fmla="*/ T2 w 10368"/>
                </a:gdLst>
                <a:ahLst/>
                <a:cxnLst>
                  <a:cxn ang="0">
                    <a:pos x="T1" y="0"/>
                  </a:cxn>
                  <a:cxn ang="0">
                    <a:pos x="T3" y="0"/>
                  </a:cxn>
                </a:cxnLst>
                <a:rect l="0" t="0" r="r" b="b"/>
                <a:pathLst>
                  <a:path w="10368">
                    <a:moveTo>
                      <a:pt x="0" y="0"/>
                    </a:moveTo>
                    <a:lnTo>
                      <a:pt x="10368" y="0"/>
                    </a:lnTo>
                  </a:path>
                </a:pathLst>
              </a:custGeom>
              <a:noFill/>
              <a:ln w="25400">
                <a:solidFill>
                  <a:srgbClr val="EAC1B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77" name="Group 71"/>
            <p:cNvGrpSpPr>
              <a:grpSpLocks/>
            </p:cNvGrpSpPr>
            <p:nvPr/>
          </p:nvGrpSpPr>
          <p:grpSpPr bwMode="auto">
            <a:xfrm>
              <a:off x="720" y="-270"/>
              <a:ext cx="12960" cy="2"/>
              <a:chOff x="720" y="-270"/>
              <a:chExt cx="12960" cy="2"/>
            </a:xfrm>
          </p:grpSpPr>
          <p:sp>
            <p:nvSpPr>
              <p:cNvPr id="78" name="Freeform 72"/>
              <p:cNvSpPr>
                <a:spLocks/>
              </p:cNvSpPr>
              <p:nvPr/>
            </p:nvSpPr>
            <p:spPr bwMode="auto">
              <a:xfrm>
                <a:off x="720" y="-270"/>
                <a:ext cx="12960" cy="2"/>
              </a:xfrm>
              <a:custGeom>
                <a:avLst/>
                <a:gdLst>
                  <a:gd name="T0" fmla="+- 0 720 720"/>
                  <a:gd name="T1" fmla="*/ T0 w 12960"/>
                  <a:gd name="T2" fmla="+- 0 13680 720"/>
                  <a:gd name="T3" fmla="*/ T2 w 12960"/>
                </a:gdLst>
                <a:ahLst/>
                <a:cxnLst>
                  <a:cxn ang="0">
                    <a:pos x="T1" y="0"/>
                  </a:cxn>
                  <a:cxn ang="0">
                    <a:pos x="T3" y="0"/>
                  </a:cxn>
                </a:cxnLst>
                <a:rect l="0" t="0" r="r" b="b"/>
                <a:pathLst>
                  <a:path w="12960">
                    <a:moveTo>
                      <a:pt x="0" y="0"/>
                    </a:moveTo>
                    <a:lnTo>
                      <a:pt x="12960" y="0"/>
                    </a:lnTo>
                  </a:path>
                </a:pathLst>
              </a:custGeom>
              <a:noFill/>
              <a:ln w="25400">
                <a:solidFill>
                  <a:srgbClr val="D247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81" name="Rectangle 75"/>
          <p:cNvSpPr>
            <a:spLocks noChangeArrowheads="1"/>
          </p:cNvSpPr>
          <p:nvPr/>
        </p:nvSpPr>
        <p:spPr bwMode="auto">
          <a:xfrm>
            <a:off x="212399" y="3251515"/>
            <a:ext cx="9383621" cy="903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2" name="Rectangle 76"/>
          <p:cNvSpPr>
            <a:spLocks noChangeArrowheads="1"/>
          </p:cNvSpPr>
          <p:nvPr/>
        </p:nvSpPr>
        <p:spPr bwMode="auto">
          <a:xfrm rot="10800000" flipV="1">
            <a:off x="467739" y="3705761"/>
            <a:ext cx="818312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ru-RU" sz="2000" b="1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Непостоянство</a:t>
            </a:r>
            <a:r>
              <a:rPr lang="ru-RU" altLang="ru-RU" sz="2000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dirty="0" smtClean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качества: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Качество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услуги зависит от того, кто, когда и как ее предоставляет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3" name="Group 79"/>
          <p:cNvGrpSpPr>
            <a:grpSpLocks/>
          </p:cNvGrpSpPr>
          <p:nvPr/>
        </p:nvGrpSpPr>
        <p:grpSpPr bwMode="auto">
          <a:xfrm>
            <a:off x="431800" y="5504704"/>
            <a:ext cx="8255000" cy="77788"/>
            <a:chOff x="700" y="-127"/>
            <a:chExt cx="13000" cy="123"/>
          </a:xfrm>
        </p:grpSpPr>
        <p:grpSp>
          <p:nvGrpSpPr>
            <p:cNvPr id="84" name="Group 82"/>
            <p:cNvGrpSpPr>
              <a:grpSpLocks/>
            </p:cNvGrpSpPr>
            <p:nvPr/>
          </p:nvGrpSpPr>
          <p:grpSpPr bwMode="auto">
            <a:xfrm>
              <a:off x="3312" y="-107"/>
              <a:ext cx="10368" cy="2"/>
              <a:chOff x="3312" y="-107"/>
              <a:chExt cx="10368" cy="2"/>
            </a:xfrm>
          </p:grpSpPr>
          <p:sp>
            <p:nvSpPr>
              <p:cNvPr id="87" name="Freeform 83"/>
              <p:cNvSpPr>
                <a:spLocks/>
              </p:cNvSpPr>
              <p:nvPr/>
            </p:nvSpPr>
            <p:spPr bwMode="auto">
              <a:xfrm>
                <a:off x="3312" y="-107"/>
                <a:ext cx="10368" cy="2"/>
              </a:xfrm>
              <a:custGeom>
                <a:avLst/>
                <a:gdLst>
                  <a:gd name="T0" fmla="+- 0 3312 3312"/>
                  <a:gd name="T1" fmla="*/ T0 w 10368"/>
                  <a:gd name="T2" fmla="+- 0 13680 3312"/>
                  <a:gd name="T3" fmla="*/ T2 w 10368"/>
                </a:gdLst>
                <a:ahLst/>
                <a:cxnLst>
                  <a:cxn ang="0">
                    <a:pos x="T1" y="0"/>
                  </a:cxn>
                  <a:cxn ang="0">
                    <a:pos x="T3" y="0"/>
                  </a:cxn>
                </a:cxnLst>
                <a:rect l="0" t="0" r="r" b="b"/>
                <a:pathLst>
                  <a:path w="10368">
                    <a:moveTo>
                      <a:pt x="0" y="0"/>
                    </a:moveTo>
                    <a:lnTo>
                      <a:pt x="10368" y="0"/>
                    </a:lnTo>
                  </a:path>
                </a:pathLst>
              </a:custGeom>
              <a:noFill/>
              <a:ln w="25400">
                <a:solidFill>
                  <a:srgbClr val="EAC1BB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85" name="Group 80"/>
            <p:cNvGrpSpPr>
              <a:grpSpLocks/>
            </p:cNvGrpSpPr>
            <p:nvPr/>
          </p:nvGrpSpPr>
          <p:grpSpPr bwMode="auto">
            <a:xfrm>
              <a:off x="720" y="-25"/>
              <a:ext cx="12960" cy="2"/>
              <a:chOff x="720" y="-25"/>
              <a:chExt cx="12960" cy="2"/>
            </a:xfrm>
          </p:grpSpPr>
          <p:sp>
            <p:nvSpPr>
              <p:cNvPr id="86" name="Freeform 81"/>
              <p:cNvSpPr>
                <a:spLocks/>
              </p:cNvSpPr>
              <p:nvPr/>
            </p:nvSpPr>
            <p:spPr bwMode="auto">
              <a:xfrm>
                <a:off x="720" y="-25"/>
                <a:ext cx="12960" cy="2"/>
              </a:xfrm>
              <a:custGeom>
                <a:avLst/>
                <a:gdLst>
                  <a:gd name="T0" fmla="+- 0 720 720"/>
                  <a:gd name="T1" fmla="*/ T0 w 12960"/>
                  <a:gd name="T2" fmla="+- 0 13680 720"/>
                  <a:gd name="T3" fmla="*/ T2 w 12960"/>
                </a:gdLst>
                <a:ahLst/>
                <a:cxnLst>
                  <a:cxn ang="0">
                    <a:pos x="T1" y="0"/>
                  </a:cxn>
                  <a:cxn ang="0">
                    <a:pos x="T3" y="0"/>
                  </a:cxn>
                </a:cxnLst>
                <a:rect l="0" t="0" r="r" b="b"/>
                <a:pathLst>
                  <a:path w="12960">
                    <a:moveTo>
                      <a:pt x="0" y="0"/>
                    </a:moveTo>
                    <a:lnTo>
                      <a:pt x="12960" y="0"/>
                    </a:lnTo>
                  </a:path>
                </a:pathLst>
              </a:custGeom>
              <a:noFill/>
              <a:ln w="25400">
                <a:solidFill>
                  <a:srgbClr val="D2471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88" name="Group 77"/>
          <p:cNvGrpSpPr>
            <a:grpSpLocks/>
          </p:cNvGrpSpPr>
          <p:nvPr/>
        </p:nvGrpSpPr>
        <p:grpSpPr bwMode="auto">
          <a:xfrm>
            <a:off x="2343972" y="6370122"/>
            <a:ext cx="6583362" cy="1588"/>
            <a:chOff x="3312" y="1674"/>
            <a:chExt cx="10368" cy="2"/>
          </a:xfrm>
        </p:grpSpPr>
        <p:sp>
          <p:nvSpPr>
            <p:cNvPr id="89" name="Freeform 78"/>
            <p:cNvSpPr>
              <a:spLocks/>
            </p:cNvSpPr>
            <p:nvPr/>
          </p:nvSpPr>
          <p:spPr bwMode="auto">
            <a:xfrm>
              <a:off x="3312" y="1674"/>
              <a:ext cx="10368" cy="2"/>
            </a:xfrm>
            <a:custGeom>
              <a:avLst/>
              <a:gdLst>
                <a:gd name="T0" fmla="+- 0 3312 3312"/>
                <a:gd name="T1" fmla="*/ T0 w 10368"/>
                <a:gd name="T2" fmla="+- 0 13680 3312"/>
                <a:gd name="T3" fmla="*/ T2 w 10368"/>
              </a:gdLst>
              <a:ahLst/>
              <a:cxnLst>
                <a:cxn ang="0">
                  <a:pos x="T1" y="0"/>
                </a:cxn>
                <a:cxn ang="0">
                  <a:pos x="T3" y="0"/>
                </a:cxn>
              </a:cxnLst>
              <a:rect l="0" t="0" r="r" b="b"/>
              <a:pathLst>
                <a:path w="10368">
                  <a:moveTo>
                    <a:pt x="0" y="0"/>
                  </a:moveTo>
                  <a:lnTo>
                    <a:pt x="10368" y="0"/>
                  </a:lnTo>
                </a:path>
              </a:pathLst>
            </a:custGeom>
            <a:noFill/>
            <a:ln w="25400">
              <a:solidFill>
                <a:srgbClr val="EAC1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90" name="Rectangle 84"/>
          <p:cNvSpPr>
            <a:spLocks noChangeArrowheads="1"/>
          </p:cNvSpPr>
          <p:nvPr/>
        </p:nvSpPr>
        <p:spPr bwMode="auto">
          <a:xfrm>
            <a:off x="240534" y="4849297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44360" tIns="545928" rIns="520536" bIns="177744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1" name="Rectangle 85"/>
          <p:cNvSpPr>
            <a:spLocks noChangeArrowheads="1"/>
          </p:cNvSpPr>
          <p:nvPr/>
        </p:nvSpPr>
        <p:spPr bwMode="auto">
          <a:xfrm>
            <a:off x="432718" y="4637083"/>
            <a:ext cx="8291264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8621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2138" algn="l"/>
              </a:tabLst>
            </a:pPr>
            <a:r>
              <a:rPr lang="ru-RU" altLang="ru-RU" sz="2000" b="1" dirty="0" smtClean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Недолговечность</a:t>
            </a:r>
            <a:r>
              <a:rPr lang="ru-RU" altLang="ru-RU" sz="1600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Услугу 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нельзя хранить с целью последующего </a:t>
            </a:r>
            <a:r>
              <a:rPr lang="ru-RU" altLang="ru-RU" sz="2000" b="1" dirty="0">
                <a:solidFill>
                  <a:srgbClr val="C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использования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2138" algn="l"/>
              </a:tabLst>
            </a:pP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65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6594" y="167408"/>
            <a:ext cx="8291264" cy="1020124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r>
              <a:rPr lang="ru-RU" sz="3200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Социальная сфера</a:t>
            </a:r>
          </a:p>
        </p:txBody>
      </p:sp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1302594" y="2811565"/>
            <a:ext cx="6128854" cy="4088638"/>
            <a:chOff x="3517" y="958"/>
            <a:chExt cx="6382" cy="5243"/>
          </a:xfrm>
        </p:grpSpPr>
        <p:grpSp>
          <p:nvGrpSpPr>
            <p:cNvPr id="5" name="Group 31"/>
            <p:cNvGrpSpPr>
              <a:grpSpLocks/>
            </p:cNvGrpSpPr>
            <p:nvPr/>
          </p:nvGrpSpPr>
          <p:grpSpPr bwMode="auto">
            <a:xfrm>
              <a:off x="6282" y="2017"/>
              <a:ext cx="1804" cy="1970"/>
              <a:chOff x="6282" y="2017"/>
              <a:chExt cx="1804" cy="1970"/>
            </a:xfrm>
          </p:grpSpPr>
          <p:sp>
            <p:nvSpPr>
              <p:cNvPr id="28" name="Freeform 32"/>
              <p:cNvSpPr>
                <a:spLocks/>
              </p:cNvSpPr>
              <p:nvPr/>
            </p:nvSpPr>
            <p:spPr bwMode="auto">
              <a:xfrm>
                <a:off x="6282" y="2017"/>
                <a:ext cx="1804" cy="1970"/>
              </a:xfrm>
              <a:custGeom>
                <a:avLst/>
                <a:gdLst>
                  <a:gd name="T0" fmla="+- 0 7127 6315"/>
                  <a:gd name="T1" fmla="*/ T0 w 1771"/>
                  <a:gd name="T2" fmla="+- 0 2020 2017"/>
                  <a:gd name="T3" fmla="*/ 2020 h 1771"/>
                  <a:gd name="T4" fmla="+- 0 6987 6315"/>
                  <a:gd name="T5" fmla="*/ T4 w 1771"/>
                  <a:gd name="T6" fmla="+- 0 2042 2017"/>
                  <a:gd name="T7" fmla="*/ 2042 h 1771"/>
                  <a:gd name="T8" fmla="+- 0 6855 6315"/>
                  <a:gd name="T9" fmla="*/ T8 w 1771"/>
                  <a:gd name="T10" fmla="+- 0 2086 2017"/>
                  <a:gd name="T11" fmla="*/ 2086 h 1771"/>
                  <a:gd name="T12" fmla="+- 0 6734 6315"/>
                  <a:gd name="T13" fmla="*/ T12 w 1771"/>
                  <a:gd name="T14" fmla="+- 0 2149 2017"/>
                  <a:gd name="T15" fmla="*/ 2149 h 1771"/>
                  <a:gd name="T16" fmla="+- 0 6624 6315"/>
                  <a:gd name="T17" fmla="*/ T16 w 1771"/>
                  <a:gd name="T18" fmla="+- 0 2230 2017"/>
                  <a:gd name="T19" fmla="*/ 2230 h 1771"/>
                  <a:gd name="T20" fmla="+- 0 6528 6315"/>
                  <a:gd name="T21" fmla="*/ T20 w 1771"/>
                  <a:gd name="T22" fmla="+- 0 2326 2017"/>
                  <a:gd name="T23" fmla="*/ 2326 h 1771"/>
                  <a:gd name="T24" fmla="+- 0 6447 6315"/>
                  <a:gd name="T25" fmla="*/ T24 w 1771"/>
                  <a:gd name="T26" fmla="+- 0 2436 2017"/>
                  <a:gd name="T27" fmla="*/ 2436 h 1771"/>
                  <a:gd name="T28" fmla="+- 0 6384 6315"/>
                  <a:gd name="T29" fmla="*/ T28 w 1771"/>
                  <a:gd name="T30" fmla="+- 0 2557 2017"/>
                  <a:gd name="T31" fmla="*/ 2557 h 1771"/>
                  <a:gd name="T32" fmla="+- 0 6340 6315"/>
                  <a:gd name="T33" fmla="*/ T32 w 1771"/>
                  <a:gd name="T34" fmla="+- 0 2689 2017"/>
                  <a:gd name="T35" fmla="*/ 2689 h 1771"/>
                  <a:gd name="T36" fmla="+- 0 6318 6315"/>
                  <a:gd name="T37" fmla="*/ T36 w 1771"/>
                  <a:gd name="T38" fmla="+- 0 2829 2017"/>
                  <a:gd name="T39" fmla="*/ 2829 h 1771"/>
                  <a:gd name="T40" fmla="+- 0 6318 6315"/>
                  <a:gd name="T41" fmla="*/ T40 w 1771"/>
                  <a:gd name="T42" fmla="+- 0 2975 2017"/>
                  <a:gd name="T43" fmla="*/ 2975 h 1771"/>
                  <a:gd name="T44" fmla="+- 0 6340 6315"/>
                  <a:gd name="T45" fmla="*/ T44 w 1771"/>
                  <a:gd name="T46" fmla="+- 0 3115 2017"/>
                  <a:gd name="T47" fmla="*/ 3115 h 1771"/>
                  <a:gd name="T48" fmla="+- 0 6384 6315"/>
                  <a:gd name="T49" fmla="*/ T48 w 1771"/>
                  <a:gd name="T50" fmla="+- 0 3247 2017"/>
                  <a:gd name="T51" fmla="*/ 3247 h 1771"/>
                  <a:gd name="T52" fmla="+- 0 6447 6315"/>
                  <a:gd name="T53" fmla="*/ T52 w 1771"/>
                  <a:gd name="T54" fmla="+- 0 3368 2017"/>
                  <a:gd name="T55" fmla="*/ 3368 h 1771"/>
                  <a:gd name="T56" fmla="+- 0 6528 6315"/>
                  <a:gd name="T57" fmla="*/ T56 w 1771"/>
                  <a:gd name="T58" fmla="+- 0 3478 2017"/>
                  <a:gd name="T59" fmla="*/ 3478 h 1771"/>
                  <a:gd name="T60" fmla="+- 0 6624 6315"/>
                  <a:gd name="T61" fmla="*/ T60 w 1771"/>
                  <a:gd name="T62" fmla="+- 0 3574 2017"/>
                  <a:gd name="T63" fmla="*/ 3574 h 1771"/>
                  <a:gd name="T64" fmla="+- 0 6734 6315"/>
                  <a:gd name="T65" fmla="*/ T64 w 1771"/>
                  <a:gd name="T66" fmla="+- 0 3655 2017"/>
                  <a:gd name="T67" fmla="*/ 3655 h 1771"/>
                  <a:gd name="T68" fmla="+- 0 6855 6315"/>
                  <a:gd name="T69" fmla="*/ T68 w 1771"/>
                  <a:gd name="T70" fmla="+- 0 3718 2017"/>
                  <a:gd name="T71" fmla="*/ 3718 h 1771"/>
                  <a:gd name="T72" fmla="+- 0 6987 6315"/>
                  <a:gd name="T73" fmla="*/ T72 w 1771"/>
                  <a:gd name="T74" fmla="+- 0 3762 2017"/>
                  <a:gd name="T75" fmla="*/ 3762 h 1771"/>
                  <a:gd name="T76" fmla="+- 0 7127 6315"/>
                  <a:gd name="T77" fmla="*/ T76 w 1771"/>
                  <a:gd name="T78" fmla="+- 0 3784 2017"/>
                  <a:gd name="T79" fmla="*/ 3784 h 1771"/>
                  <a:gd name="T80" fmla="+- 0 7273 6315"/>
                  <a:gd name="T81" fmla="*/ T80 w 1771"/>
                  <a:gd name="T82" fmla="+- 0 3784 2017"/>
                  <a:gd name="T83" fmla="*/ 3784 h 1771"/>
                  <a:gd name="T84" fmla="+- 0 7413 6315"/>
                  <a:gd name="T85" fmla="*/ T84 w 1771"/>
                  <a:gd name="T86" fmla="+- 0 3762 2017"/>
                  <a:gd name="T87" fmla="*/ 3762 h 1771"/>
                  <a:gd name="T88" fmla="+- 0 7545 6315"/>
                  <a:gd name="T89" fmla="*/ T88 w 1771"/>
                  <a:gd name="T90" fmla="+- 0 3718 2017"/>
                  <a:gd name="T91" fmla="*/ 3718 h 1771"/>
                  <a:gd name="T92" fmla="+- 0 7666 6315"/>
                  <a:gd name="T93" fmla="*/ T92 w 1771"/>
                  <a:gd name="T94" fmla="+- 0 3655 2017"/>
                  <a:gd name="T95" fmla="*/ 3655 h 1771"/>
                  <a:gd name="T96" fmla="+- 0 7776 6315"/>
                  <a:gd name="T97" fmla="*/ T96 w 1771"/>
                  <a:gd name="T98" fmla="+- 0 3574 2017"/>
                  <a:gd name="T99" fmla="*/ 3574 h 1771"/>
                  <a:gd name="T100" fmla="+- 0 7872 6315"/>
                  <a:gd name="T101" fmla="*/ T100 w 1771"/>
                  <a:gd name="T102" fmla="+- 0 3478 2017"/>
                  <a:gd name="T103" fmla="*/ 3478 h 1771"/>
                  <a:gd name="T104" fmla="+- 0 7953 6315"/>
                  <a:gd name="T105" fmla="*/ T104 w 1771"/>
                  <a:gd name="T106" fmla="+- 0 3368 2017"/>
                  <a:gd name="T107" fmla="*/ 3368 h 1771"/>
                  <a:gd name="T108" fmla="+- 0 8016 6315"/>
                  <a:gd name="T109" fmla="*/ T108 w 1771"/>
                  <a:gd name="T110" fmla="+- 0 3247 2017"/>
                  <a:gd name="T111" fmla="*/ 3247 h 1771"/>
                  <a:gd name="T112" fmla="+- 0 8060 6315"/>
                  <a:gd name="T113" fmla="*/ T112 w 1771"/>
                  <a:gd name="T114" fmla="+- 0 3115 2017"/>
                  <a:gd name="T115" fmla="*/ 3115 h 1771"/>
                  <a:gd name="T116" fmla="+- 0 8082 6315"/>
                  <a:gd name="T117" fmla="*/ T116 w 1771"/>
                  <a:gd name="T118" fmla="+- 0 2975 2017"/>
                  <a:gd name="T119" fmla="*/ 2975 h 1771"/>
                  <a:gd name="T120" fmla="+- 0 8082 6315"/>
                  <a:gd name="T121" fmla="*/ T120 w 1771"/>
                  <a:gd name="T122" fmla="+- 0 2829 2017"/>
                  <a:gd name="T123" fmla="*/ 2829 h 1771"/>
                  <a:gd name="T124" fmla="+- 0 8060 6315"/>
                  <a:gd name="T125" fmla="*/ T124 w 1771"/>
                  <a:gd name="T126" fmla="+- 0 2689 2017"/>
                  <a:gd name="T127" fmla="*/ 2689 h 1771"/>
                  <a:gd name="T128" fmla="+- 0 8016 6315"/>
                  <a:gd name="T129" fmla="*/ T128 w 1771"/>
                  <a:gd name="T130" fmla="+- 0 2557 2017"/>
                  <a:gd name="T131" fmla="*/ 2557 h 1771"/>
                  <a:gd name="T132" fmla="+- 0 7953 6315"/>
                  <a:gd name="T133" fmla="*/ T132 w 1771"/>
                  <a:gd name="T134" fmla="+- 0 2436 2017"/>
                  <a:gd name="T135" fmla="*/ 2436 h 1771"/>
                  <a:gd name="T136" fmla="+- 0 7872 6315"/>
                  <a:gd name="T137" fmla="*/ T136 w 1771"/>
                  <a:gd name="T138" fmla="+- 0 2326 2017"/>
                  <a:gd name="T139" fmla="*/ 2326 h 1771"/>
                  <a:gd name="T140" fmla="+- 0 7776 6315"/>
                  <a:gd name="T141" fmla="*/ T140 w 1771"/>
                  <a:gd name="T142" fmla="+- 0 2230 2017"/>
                  <a:gd name="T143" fmla="*/ 2230 h 1771"/>
                  <a:gd name="T144" fmla="+- 0 7666 6315"/>
                  <a:gd name="T145" fmla="*/ T144 w 1771"/>
                  <a:gd name="T146" fmla="+- 0 2149 2017"/>
                  <a:gd name="T147" fmla="*/ 2149 h 1771"/>
                  <a:gd name="T148" fmla="+- 0 7545 6315"/>
                  <a:gd name="T149" fmla="*/ T148 w 1771"/>
                  <a:gd name="T150" fmla="+- 0 2086 2017"/>
                  <a:gd name="T151" fmla="*/ 2086 h 1771"/>
                  <a:gd name="T152" fmla="+- 0 7413 6315"/>
                  <a:gd name="T153" fmla="*/ T152 w 1771"/>
                  <a:gd name="T154" fmla="+- 0 2042 2017"/>
                  <a:gd name="T155" fmla="*/ 2042 h 1771"/>
                  <a:gd name="T156" fmla="+- 0 7273 6315"/>
                  <a:gd name="T157" fmla="*/ T156 w 1771"/>
                  <a:gd name="T158" fmla="+- 0 2020 2017"/>
                  <a:gd name="T159" fmla="*/ 2020 h 1771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  <a:cxn ang="0">
                    <a:pos x="T145" y="T147"/>
                  </a:cxn>
                  <a:cxn ang="0">
                    <a:pos x="T149" y="T151"/>
                  </a:cxn>
                  <a:cxn ang="0">
                    <a:pos x="T153" y="T155"/>
                  </a:cxn>
                  <a:cxn ang="0">
                    <a:pos x="T157" y="T159"/>
                  </a:cxn>
                </a:cxnLst>
                <a:rect l="0" t="0" r="r" b="b"/>
                <a:pathLst>
                  <a:path w="1771" h="1771">
                    <a:moveTo>
                      <a:pt x="885" y="0"/>
                    </a:moveTo>
                    <a:lnTo>
                      <a:pt x="812" y="3"/>
                    </a:lnTo>
                    <a:lnTo>
                      <a:pt x="741" y="11"/>
                    </a:lnTo>
                    <a:lnTo>
                      <a:pt x="672" y="25"/>
                    </a:lnTo>
                    <a:lnTo>
                      <a:pt x="605" y="45"/>
                    </a:lnTo>
                    <a:lnTo>
                      <a:pt x="540" y="69"/>
                    </a:lnTo>
                    <a:lnTo>
                      <a:pt x="478" y="98"/>
                    </a:lnTo>
                    <a:lnTo>
                      <a:pt x="419" y="132"/>
                    </a:lnTo>
                    <a:lnTo>
                      <a:pt x="362" y="170"/>
                    </a:lnTo>
                    <a:lnTo>
                      <a:pt x="309" y="213"/>
                    </a:lnTo>
                    <a:lnTo>
                      <a:pt x="259" y="259"/>
                    </a:lnTo>
                    <a:lnTo>
                      <a:pt x="213" y="309"/>
                    </a:lnTo>
                    <a:lnTo>
                      <a:pt x="170" y="362"/>
                    </a:lnTo>
                    <a:lnTo>
                      <a:pt x="132" y="419"/>
                    </a:lnTo>
                    <a:lnTo>
                      <a:pt x="98" y="478"/>
                    </a:lnTo>
                    <a:lnTo>
                      <a:pt x="69" y="540"/>
                    </a:lnTo>
                    <a:lnTo>
                      <a:pt x="45" y="605"/>
                    </a:lnTo>
                    <a:lnTo>
                      <a:pt x="25" y="672"/>
                    </a:lnTo>
                    <a:lnTo>
                      <a:pt x="11" y="741"/>
                    </a:lnTo>
                    <a:lnTo>
                      <a:pt x="3" y="812"/>
                    </a:lnTo>
                    <a:lnTo>
                      <a:pt x="0" y="885"/>
                    </a:lnTo>
                    <a:lnTo>
                      <a:pt x="3" y="958"/>
                    </a:lnTo>
                    <a:lnTo>
                      <a:pt x="11" y="1029"/>
                    </a:lnTo>
                    <a:lnTo>
                      <a:pt x="25" y="1098"/>
                    </a:lnTo>
                    <a:lnTo>
                      <a:pt x="45" y="1165"/>
                    </a:lnTo>
                    <a:lnTo>
                      <a:pt x="69" y="1230"/>
                    </a:lnTo>
                    <a:lnTo>
                      <a:pt x="98" y="1292"/>
                    </a:lnTo>
                    <a:lnTo>
                      <a:pt x="132" y="1351"/>
                    </a:lnTo>
                    <a:lnTo>
                      <a:pt x="170" y="1408"/>
                    </a:lnTo>
                    <a:lnTo>
                      <a:pt x="213" y="1461"/>
                    </a:lnTo>
                    <a:lnTo>
                      <a:pt x="259" y="1511"/>
                    </a:lnTo>
                    <a:lnTo>
                      <a:pt x="309" y="1557"/>
                    </a:lnTo>
                    <a:lnTo>
                      <a:pt x="362" y="1600"/>
                    </a:lnTo>
                    <a:lnTo>
                      <a:pt x="419" y="1638"/>
                    </a:lnTo>
                    <a:lnTo>
                      <a:pt x="478" y="1672"/>
                    </a:lnTo>
                    <a:lnTo>
                      <a:pt x="540" y="1701"/>
                    </a:lnTo>
                    <a:lnTo>
                      <a:pt x="605" y="1725"/>
                    </a:lnTo>
                    <a:lnTo>
                      <a:pt x="672" y="1745"/>
                    </a:lnTo>
                    <a:lnTo>
                      <a:pt x="741" y="1759"/>
                    </a:lnTo>
                    <a:lnTo>
                      <a:pt x="812" y="1767"/>
                    </a:lnTo>
                    <a:lnTo>
                      <a:pt x="885" y="1770"/>
                    </a:lnTo>
                    <a:lnTo>
                      <a:pt x="958" y="1767"/>
                    </a:lnTo>
                    <a:lnTo>
                      <a:pt x="1029" y="1759"/>
                    </a:lnTo>
                    <a:lnTo>
                      <a:pt x="1098" y="1745"/>
                    </a:lnTo>
                    <a:lnTo>
                      <a:pt x="1165" y="1725"/>
                    </a:lnTo>
                    <a:lnTo>
                      <a:pt x="1230" y="1701"/>
                    </a:lnTo>
                    <a:lnTo>
                      <a:pt x="1292" y="1672"/>
                    </a:lnTo>
                    <a:lnTo>
                      <a:pt x="1351" y="1638"/>
                    </a:lnTo>
                    <a:lnTo>
                      <a:pt x="1408" y="1600"/>
                    </a:lnTo>
                    <a:lnTo>
                      <a:pt x="1461" y="1557"/>
                    </a:lnTo>
                    <a:lnTo>
                      <a:pt x="1511" y="1511"/>
                    </a:lnTo>
                    <a:lnTo>
                      <a:pt x="1557" y="1461"/>
                    </a:lnTo>
                    <a:lnTo>
                      <a:pt x="1600" y="1408"/>
                    </a:lnTo>
                    <a:lnTo>
                      <a:pt x="1638" y="1351"/>
                    </a:lnTo>
                    <a:lnTo>
                      <a:pt x="1672" y="1292"/>
                    </a:lnTo>
                    <a:lnTo>
                      <a:pt x="1701" y="1230"/>
                    </a:lnTo>
                    <a:lnTo>
                      <a:pt x="1725" y="1165"/>
                    </a:lnTo>
                    <a:lnTo>
                      <a:pt x="1745" y="1098"/>
                    </a:lnTo>
                    <a:lnTo>
                      <a:pt x="1759" y="1029"/>
                    </a:lnTo>
                    <a:lnTo>
                      <a:pt x="1767" y="958"/>
                    </a:lnTo>
                    <a:lnTo>
                      <a:pt x="1770" y="885"/>
                    </a:lnTo>
                    <a:lnTo>
                      <a:pt x="1767" y="812"/>
                    </a:lnTo>
                    <a:lnTo>
                      <a:pt x="1759" y="741"/>
                    </a:lnTo>
                    <a:lnTo>
                      <a:pt x="1745" y="672"/>
                    </a:lnTo>
                    <a:lnTo>
                      <a:pt x="1725" y="605"/>
                    </a:lnTo>
                    <a:lnTo>
                      <a:pt x="1701" y="540"/>
                    </a:lnTo>
                    <a:lnTo>
                      <a:pt x="1672" y="478"/>
                    </a:lnTo>
                    <a:lnTo>
                      <a:pt x="1638" y="419"/>
                    </a:lnTo>
                    <a:lnTo>
                      <a:pt x="1600" y="362"/>
                    </a:lnTo>
                    <a:lnTo>
                      <a:pt x="1557" y="309"/>
                    </a:lnTo>
                    <a:lnTo>
                      <a:pt x="1511" y="259"/>
                    </a:lnTo>
                    <a:lnTo>
                      <a:pt x="1461" y="213"/>
                    </a:lnTo>
                    <a:lnTo>
                      <a:pt x="1408" y="170"/>
                    </a:lnTo>
                    <a:lnTo>
                      <a:pt x="1351" y="132"/>
                    </a:lnTo>
                    <a:lnTo>
                      <a:pt x="1292" y="98"/>
                    </a:lnTo>
                    <a:lnTo>
                      <a:pt x="1230" y="69"/>
                    </a:lnTo>
                    <a:lnTo>
                      <a:pt x="1165" y="45"/>
                    </a:lnTo>
                    <a:lnTo>
                      <a:pt x="1098" y="25"/>
                    </a:lnTo>
                    <a:lnTo>
                      <a:pt x="1029" y="11"/>
                    </a:lnTo>
                    <a:lnTo>
                      <a:pt x="958" y="3"/>
                    </a:lnTo>
                    <a:lnTo>
                      <a:pt x="885" y="0"/>
                    </a:lnTo>
                    <a:close/>
                  </a:path>
                </a:pathLst>
              </a:custGeom>
              <a:solidFill>
                <a:srgbClr val="D2471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6" name="Group 28"/>
            <p:cNvGrpSpPr>
              <a:grpSpLocks/>
            </p:cNvGrpSpPr>
            <p:nvPr/>
          </p:nvGrpSpPr>
          <p:grpSpPr bwMode="auto">
            <a:xfrm>
              <a:off x="8136" y="2234"/>
              <a:ext cx="359" cy="575"/>
              <a:chOff x="8136" y="2234"/>
              <a:chExt cx="359" cy="575"/>
            </a:xfrm>
          </p:grpSpPr>
          <p:sp>
            <p:nvSpPr>
              <p:cNvPr id="26" name="Freeform 30"/>
              <p:cNvSpPr>
                <a:spLocks/>
              </p:cNvSpPr>
              <p:nvPr/>
            </p:nvSpPr>
            <p:spPr bwMode="auto">
              <a:xfrm>
                <a:off x="8136" y="2234"/>
                <a:ext cx="359" cy="575"/>
              </a:xfrm>
              <a:custGeom>
                <a:avLst/>
                <a:gdLst>
                  <a:gd name="T0" fmla="+- 0 8495 8136"/>
                  <a:gd name="T1" fmla="*/ T0 w 359"/>
                  <a:gd name="T2" fmla="+- 0 2693 2234"/>
                  <a:gd name="T3" fmla="*/ 2693 h 575"/>
                  <a:gd name="T4" fmla="+- 0 8429 8136"/>
                  <a:gd name="T5" fmla="*/ T4 w 359"/>
                  <a:gd name="T6" fmla="+- 0 2693 2234"/>
                  <a:gd name="T7" fmla="*/ 2693 h 575"/>
                  <a:gd name="T8" fmla="+- 0 8466 8136"/>
                  <a:gd name="T9" fmla="*/ T8 w 359"/>
                  <a:gd name="T10" fmla="+- 0 2808 2234"/>
                  <a:gd name="T11" fmla="*/ 2808 h 575"/>
                  <a:gd name="T12" fmla="+- 0 8495 8136"/>
                  <a:gd name="T13" fmla="*/ T12 w 359"/>
                  <a:gd name="T14" fmla="+- 0 2693 2234"/>
                  <a:gd name="T15" fmla="*/ 2693 h 5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359" h="575">
                    <a:moveTo>
                      <a:pt x="359" y="459"/>
                    </a:moveTo>
                    <a:lnTo>
                      <a:pt x="293" y="459"/>
                    </a:lnTo>
                    <a:lnTo>
                      <a:pt x="330" y="574"/>
                    </a:lnTo>
                    <a:lnTo>
                      <a:pt x="359" y="459"/>
                    </a:lnTo>
                    <a:close/>
                  </a:path>
                </a:pathLst>
              </a:custGeom>
              <a:solidFill>
                <a:srgbClr val="E6B0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29"/>
              <p:cNvSpPr>
                <a:spLocks/>
              </p:cNvSpPr>
              <p:nvPr/>
            </p:nvSpPr>
            <p:spPr bwMode="auto">
              <a:xfrm>
                <a:off x="8136" y="2234"/>
                <a:ext cx="359" cy="575"/>
              </a:xfrm>
              <a:custGeom>
                <a:avLst/>
                <a:gdLst>
                  <a:gd name="T0" fmla="+- 0 8280 8136"/>
                  <a:gd name="T1" fmla="*/ T0 w 359"/>
                  <a:gd name="T2" fmla="+- 0 2234 2234"/>
                  <a:gd name="T3" fmla="*/ 2234 h 575"/>
                  <a:gd name="T4" fmla="+- 0 8317 8136"/>
                  <a:gd name="T5" fmla="*/ T4 w 359"/>
                  <a:gd name="T6" fmla="+- 0 2349 2234"/>
                  <a:gd name="T7" fmla="*/ 2349 h 575"/>
                  <a:gd name="T8" fmla="+- 0 8136 8136"/>
                  <a:gd name="T9" fmla="*/ T8 w 359"/>
                  <a:gd name="T10" fmla="+- 0 2407 2234"/>
                  <a:gd name="T11" fmla="*/ 2407 h 575"/>
                  <a:gd name="T12" fmla="+- 0 8248 8136"/>
                  <a:gd name="T13" fmla="*/ T12 w 359"/>
                  <a:gd name="T14" fmla="+- 0 2752 2234"/>
                  <a:gd name="T15" fmla="*/ 2752 h 575"/>
                  <a:gd name="T16" fmla="+- 0 8429 8136"/>
                  <a:gd name="T17" fmla="*/ T16 w 359"/>
                  <a:gd name="T18" fmla="+- 0 2693 2234"/>
                  <a:gd name="T19" fmla="*/ 2693 h 575"/>
                  <a:gd name="T20" fmla="+- 0 8495 8136"/>
                  <a:gd name="T21" fmla="*/ T20 w 359"/>
                  <a:gd name="T22" fmla="+- 0 2693 2234"/>
                  <a:gd name="T23" fmla="*/ 2693 h 575"/>
                  <a:gd name="T24" fmla="+- 0 8554 8136"/>
                  <a:gd name="T25" fmla="*/ T24 w 359"/>
                  <a:gd name="T26" fmla="+- 0 2462 2234"/>
                  <a:gd name="T27" fmla="*/ 2462 h 575"/>
                  <a:gd name="T28" fmla="+- 0 8280 8136"/>
                  <a:gd name="T29" fmla="*/ T28 w 359"/>
                  <a:gd name="T30" fmla="+- 0 2234 2234"/>
                  <a:gd name="T31" fmla="*/ 2234 h 5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</a:cxnLst>
                <a:rect l="0" t="0" r="r" b="b"/>
                <a:pathLst>
                  <a:path w="359" h="575">
                    <a:moveTo>
                      <a:pt x="144" y="0"/>
                    </a:moveTo>
                    <a:lnTo>
                      <a:pt x="181" y="115"/>
                    </a:lnTo>
                    <a:lnTo>
                      <a:pt x="0" y="173"/>
                    </a:lnTo>
                    <a:lnTo>
                      <a:pt x="112" y="518"/>
                    </a:lnTo>
                    <a:lnTo>
                      <a:pt x="293" y="459"/>
                    </a:lnTo>
                    <a:lnTo>
                      <a:pt x="359" y="459"/>
                    </a:lnTo>
                    <a:lnTo>
                      <a:pt x="418" y="228"/>
                    </a:lnTo>
                    <a:lnTo>
                      <a:pt x="144" y="0"/>
                    </a:lnTo>
                    <a:close/>
                  </a:path>
                </a:pathLst>
              </a:custGeom>
              <a:solidFill>
                <a:srgbClr val="E6B0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7667" y="3639"/>
              <a:ext cx="503" cy="438"/>
              <a:chOff x="7667" y="3639"/>
              <a:chExt cx="503" cy="438"/>
            </a:xfrm>
          </p:grpSpPr>
          <p:sp>
            <p:nvSpPr>
              <p:cNvPr id="24" name="Freeform 27"/>
              <p:cNvSpPr>
                <a:spLocks/>
              </p:cNvSpPr>
              <p:nvPr/>
            </p:nvSpPr>
            <p:spPr bwMode="auto">
              <a:xfrm>
                <a:off x="7667" y="3639"/>
                <a:ext cx="503" cy="438"/>
              </a:xfrm>
              <a:custGeom>
                <a:avLst/>
                <a:gdLst>
                  <a:gd name="T0" fmla="+- 0 7960 7667"/>
                  <a:gd name="T1" fmla="*/ T0 w 503"/>
                  <a:gd name="T2" fmla="+- 0 3639 3639"/>
                  <a:gd name="T3" fmla="*/ 3639 h 438"/>
                  <a:gd name="T4" fmla="+- 0 7667 7667"/>
                  <a:gd name="T5" fmla="*/ T4 w 503"/>
                  <a:gd name="T6" fmla="+- 0 3853 3639"/>
                  <a:gd name="T7" fmla="*/ 3853 h 438"/>
                  <a:gd name="T8" fmla="+- 0 7778 7667"/>
                  <a:gd name="T9" fmla="*/ T8 w 503"/>
                  <a:gd name="T10" fmla="+- 0 4006 3639"/>
                  <a:gd name="T11" fmla="*/ 4006 h 438"/>
                  <a:gd name="T12" fmla="+- 0 7680 7667"/>
                  <a:gd name="T13" fmla="*/ T12 w 503"/>
                  <a:gd name="T14" fmla="+- 0 4077 3639"/>
                  <a:gd name="T15" fmla="*/ 4077 h 438"/>
                  <a:gd name="T16" fmla="+- 0 8037 7667"/>
                  <a:gd name="T17" fmla="*/ T16 w 503"/>
                  <a:gd name="T18" fmla="+- 0 4054 3639"/>
                  <a:gd name="T19" fmla="*/ 4054 h 438"/>
                  <a:gd name="T20" fmla="+- 0 8141 7667"/>
                  <a:gd name="T21" fmla="*/ T20 w 503"/>
                  <a:gd name="T22" fmla="+- 0 3793 3639"/>
                  <a:gd name="T23" fmla="*/ 3793 h 438"/>
                  <a:gd name="T24" fmla="+- 0 8072 7667"/>
                  <a:gd name="T25" fmla="*/ T24 w 503"/>
                  <a:gd name="T26" fmla="+- 0 3793 3639"/>
                  <a:gd name="T27" fmla="*/ 3793 h 438"/>
                  <a:gd name="T28" fmla="+- 0 7960 7667"/>
                  <a:gd name="T29" fmla="*/ T28 w 503"/>
                  <a:gd name="T30" fmla="+- 0 3639 3639"/>
                  <a:gd name="T31" fmla="*/ 3639 h 43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</a:cxnLst>
                <a:rect l="0" t="0" r="r" b="b"/>
                <a:pathLst>
                  <a:path w="503" h="438">
                    <a:moveTo>
                      <a:pt x="293" y="0"/>
                    </a:moveTo>
                    <a:lnTo>
                      <a:pt x="0" y="214"/>
                    </a:lnTo>
                    <a:lnTo>
                      <a:pt x="111" y="367"/>
                    </a:lnTo>
                    <a:lnTo>
                      <a:pt x="13" y="438"/>
                    </a:lnTo>
                    <a:lnTo>
                      <a:pt x="370" y="415"/>
                    </a:lnTo>
                    <a:lnTo>
                      <a:pt x="474" y="154"/>
                    </a:lnTo>
                    <a:lnTo>
                      <a:pt x="405" y="154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E6B0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26"/>
              <p:cNvSpPr>
                <a:spLocks/>
              </p:cNvSpPr>
              <p:nvPr/>
            </p:nvSpPr>
            <p:spPr bwMode="auto">
              <a:xfrm>
                <a:off x="7667" y="3639"/>
                <a:ext cx="503" cy="438"/>
              </a:xfrm>
              <a:custGeom>
                <a:avLst/>
                <a:gdLst>
                  <a:gd name="T0" fmla="+- 0 8169 7667"/>
                  <a:gd name="T1" fmla="*/ T0 w 503"/>
                  <a:gd name="T2" fmla="+- 0 3722 3639"/>
                  <a:gd name="T3" fmla="*/ 3722 h 438"/>
                  <a:gd name="T4" fmla="+- 0 8072 7667"/>
                  <a:gd name="T5" fmla="*/ T4 w 503"/>
                  <a:gd name="T6" fmla="+- 0 3793 3639"/>
                  <a:gd name="T7" fmla="*/ 3793 h 438"/>
                  <a:gd name="T8" fmla="+- 0 8141 7667"/>
                  <a:gd name="T9" fmla="*/ T8 w 503"/>
                  <a:gd name="T10" fmla="+- 0 3793 3639"/>
                  <a:gd name="T11" fmla="*/ 3793 h 438"/>
                  <a:gd name="T12" fmla="+- 0 8169 7667"/>
                  <a:gd name="T13" fmla="*/ T12 w 503"/>
                  <a:gd name="T14" fmla="+- 0 3722 3639"/>
                  <a:gd name="T15" fmla="*/ 3722 h 43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503" h="438">
                    <a:moveTo>
                      <a:pt x="502" y="83"/>
                    </a:moveTo>
                    <a:lnTo>
                      <a:pt x="405" y="154"/>
                    </a:lnTo>
                    <a:lnTo>
                      <a:pt x="474" y="154"/>
                    </a:lnTo>
                    <a:lnTo>
                      <a:pt x="502" y="83"/>
                    </a:lnTo>
                    <a:close/>
                  </a:path>
                </a:pathLst>
              </a:custGeom>
              <a:solidFill>
                <a:srgbClr val="E6B0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7686" y="3987"/>
              <a:ext cx="2213" cy="2214"/>
              <a:chOff x="7686" y="3987"/>
              <a:chExt cx="2213" cy="2214"/>
            </a:xfrm>
          </p:grpSpPr>
          <p:sp>
            <p:nvSpPr>
              <p:cNvPr id="23" name="Freeform 24"/>
              <p:cNvSpPr>
                <a:spLocks/>
              </p:cNvSpPr>
              <p:nvPr/>
            </p:nvSpPr>
            <p:spPr bwMode="auto">
              <a:xfrm>
                <a:off x="7686" y="3987"/>
                <a:ext cx="2213" cy="2214"/>
              </a:xfrm>
              <a:custGeom>
                <a:avLst/>
                <a:gdLst>
                  <a:gd name="T0" fmla="+- 0 8702 7686"/>
                  <a:gd name="T1" fmla="*/ T0 w 2213"/>
                  <a:gd name="T2" fmla="+- 0 3991 3987"/>
                  <a:gd name="T3" fmla="*/ 3991 h 2214"/>
                  <a:gd name="T4" fmla="+- 0 8527 7686"/>
                  <a:gd name="T5" fmla="*/ T4 w 2213"/>
                  <a:gd name="T6" fmla="+- 0 4019 3987"/>
                  <a:gd name="T7" fmla="*/ 4019 h 2214"/>
                  <a:gd name="T8" fmla="+- 0 8362 7686"/>
                  <a:gd name="T9" fmla="*/ T8 w 2213"/>
                  <a:gd name="T10" fmla="+- 0 4074 3987"/>
                  <a:gd name="T11" fmla="*/ 4074 h 2214"/>
                  <a:gd name="T12" fmla="+- 0 8210 7686"/>
                  <a:gd name="T13" fmla="*/ T12 w 2213"/>
                  <a:gd name="T14" fmla="+- 0 4153 3987"/>
                  <a:gd name="T15" fmla="*/ 4153 h 2214"/>
                  <a:gd name="T16" fmla="+- 0 8072 7686"/>
                  <a:gd name="T17" fmla="*/ T16 w 2213"/>
                  <a:gd name="T18" fmla="+- 0 4254 3987"/>
                  <a:gd name="T19" fmla="*/ 4254 h 2214"/>
                  <a:gd name="T20" fmla="+- 0 7952 7686"/>
                  <a:gd name="T21" fmla="*/ T20 w 2213"/>
                  <a:gd name="T22" fmla="+- 0 4374 3987"/>
                  <a:gd name="T23" fmla="*/ 4374 h 2214"/>
                  <a:gd name="T24" fmla="+- 0 7852 7686"/>
                  <a:gd name="T25" fmla="*/ T24 w 2213"/>
                  <a:gd name="T26" fmla="+- 0 4511 3987"/>
                  <a:gd name="T27" fmla="*/ 4511 h 2214"/>
                  <a:gd name="T28" fmla="+- 0 7773 7686"/>
                  <a:gd name="T29" fmla="*/ T28 w 2213"/>
                  <a:gd name="T30" fmla="+- 0 4663 3987"/>
                  <a:gd name="T31" fmla="*/ 4663 h 2214"/>
                  <a:gd name="T32" fmla="+- 0 7718 7686"/>
                  <a:gd name="T33" fmla="*/ T32 w 2213"/>
                  <a:gd name="T34" fmla="+- 0 4828 3987"/>
                  <a:gd name="T35" fmla="*/ 4828 h 2214"/>
                  <a:gd name="T36" fmla="+- 0 7689 7686"/>
                  <a:gd name="T37" fmla="*/ T36 w 2213"/>
                  <a:gd name="T38" fmla="+- 0 5003 3987"/>
                  <a:gd name="T39" fmla="*/ 5003 h 2214"/>
                  <a:gd name="T40" fmla="+- 0 7689 7686"/>
                  <a:gd name="T41" fmla="*/ T40 w 2213"/>
                  <a:gd name="T42" fmla="+- 0 5185 3987"/>
                  <a:gd name="T43" fmla="*/ 5185 h 2214"/>
                  <a:gd name="T44" fmla="+- 0 7718 7686"/>
                  <a:gd name="T45" fmla="*/ T44 w 2213"/>
                  <a:gd name="T46" fmla="+- 0 5360 3987"/>
                  <a:gd name="T47" fmla="*/ 5360 h 2214"/>
                  <a:gd name="T48" fmla="+- 0 7773 7686"/>
                  <a:gd name="T49" fmla="*/ T48 w 2213"/>
                  <a:gd name="T50" fmla="+- 0 5525 3987"/>
                  <a:gd name="T51" fmla="*/ 5525 h 2214"/>
                  <a:gd name="T52" fmla="+- 0 7852 7686"/>
                  <a:gd name="T53" fmla="*/ T52 w 2213"/>
                  <a:gd name="T54" fmla="+- 0 5677 3987"/>
                  <a:gd name="T55" fmla="*/ 5677 h 2214"/>
                  <a:gd name="T56" fmla="+- 0 7952 7686"/>
                  <a:gd name="T57" fmla="*/ T56 w 2213"/>
                  <a:gd name="T58" fmla="+- 0 5814 3987"/>
                  <a:gd name="T59" fmla="*/ 5814 h 2214"/>
                  <a:gd name="T60" fmla="+- 0 8072 7686"/>
                  <a:gd name="T61" fmla="*/ T60 w 2213"/>
                  <a:gd name="T62" fmla="+- 0 5934 3987"/>
                  <a:gd name="T63" fmla="*/ 5934 h 2214"/>
                  <a:gd name="T64" fmla="+- 0 8210 7686"/>
                  <a:gd name="T65" fmla="*/ T64 w 2213"/>
                  <a:gd name="T66" fmla="+- 0 6035 3987"/>
                  <a:gd name="T67" fmla="*/ 6035 h 2214"/>
                  <a:gd name="T68" fmla="+- 0 8362 7686"/>
                  <a:gd name="T69" fmla="*/ T68 w 2213"/>
                  <a:gd name="T70" fmla="+- 0 6114 3987"/>
                  <a:gd name="T71" fmla="*/ 6114 h 2214"/>
                  <a:gd name="T72" fmla="+- 0 8527 7686"/>
                  <a:gd name="T73" fmla="*/ T72 w 2213"/>
                  <a:gd name="T74" fmla="+- 0 6169 3987"/>
                  <a:gd name="T75" fmla="*/ 6169 h 2214"/>
                  <a:gd name="T76" fmla="+- 0 8702 7686"/>
                  <a:gd name="T77" fmla="*/ T76 w 2213"/>
                  <a:gd name="T78" fmla="+- 0 6197 3987"/>
                  <a:gd name="T79" fmla="*/ 6197 h 2214"/>
                  <a:gd name="T80" fmla="+- 0 8883 7686"/>
                  <a:gd name="T81" fmla="*/ T80 w 2213"/>
                  <a:gd name="T82" fmla="+- 0 6197 3987"/>
                  <a:gd name="T83" fmla="*/ 6197 h 2214"/>
                  <a:gd name="T84" fmla="+- 0 9059 7686"/>
                  <a:gd name="T85" fmla="*/ T84 w 2213"/>
                  <a:gd name="T86" fmla="+- 0 6169 3987"/>
                  <a:gd name="T87" fmla="*/ 6169 h 2214"/>
                  <a:gd name="T88" fmla="+- 0 9223 7686"/>
                  <a:gd name="T89" fmla="*/ T88 w 2213"/>
                  <a:gd name="T90" fmla="+- 0 6114 3987"/>
                  <a:gd name="T91" fmla="*/ 6114 h 2214"/>
                  <a:gd name="T92" fmla="+- 0 9376 7686"/>
                  <a:gd name="T93" fmla="*/ T92 w 2213"/>
                  <a:gd name="T94" fmla="+- 0 6035 3987"/>
                  <a:gd name="T95" fmla="*/ 6035 h 2214"/>
                  <a:gd name="T96" fmla="+- 0 9513 7686"/>
                  <a:gd name="T97" fmla="*/ T96 w 2213"/>
                  <a:gd name="T98" fmla="+- 0 5934 3987"/>
                  <a:gd name="T99" fmla="*/ 5934 h 2214"/>
                  <a:gd name="T100" fmla="+- 0 9633 7686"/>
                  <a:gd name="T101" fmla="*/ T100 w 2213"/>
                  <a:gd name="T102" fmla="+- 0 5814 3987"/>
                  <a:gd name="T103" fmla="*/ 5814 h 2214"/>
                  <a:gd name="T104" fmla="+- 0 9733 7686"/>
                  <a:gd name="T105" fmla="*/ T104 w 2213"/>
                  <a:gd name="T106" fmla="+- 0 5677 3987"/>
                  <a:gd name="T107" fmla="*/ 5677 h 2214"/>
                  <a:gd name="T108" fmla="+- 0 9812 7686"/>
                  <a:gd name="T109" fmla="*/ T108 w 2213"/>
                  <a:gd name="T110" fmla="+- 0 5525 3987"/>
                  <a:gd name="T111" fmla="*/ 5525 h 2214"/>
                  <a:gd name="T112" fmla="+- 0 9867 7686"/>
                  <a:gd name="T113" fmla="*/ T112 w 2213"/>
                  <a:gd name="T114" fmla="+- 0 5360 3987"/>
                  <a:gd name="T115" fmla="*/ 5360 h 2214"/>
                  <a:gd name="T116" fmla="+- 0 9896 7686"/>
                  <a:gd name="T117" fmla="*/ T116 w 2213"/>
                  <a:gd name="T118" fmla="+- 0 5185 3987"/>
                  <a:gd name="T119" fmla="*/ 5185 h 2214"/>
                  <a:gd name="T120" fmla="+- 0 9896 7686"/>
                  <a:gd name="T121" fmla="*/ T120 w 2213"/>
                  <a:gd name="T122" fmla="+- 0 5003 3987"/>
                  <a:gd name="T123" fmla="*/ 5003 h 2214"/>
                  <a:gd name="T124" fmla="+- 0 9867 7686"/>
                  <a:gd name="T125" fmla="*/ T124 w 2213"/>
                  <a:gd name="T126" fmla="+- 0 4828 3987"/>
                  <a:gd name="T127" fmla="*/ 4828 h 2214"/>
                  <a:gd name="T128" fmla="+- 0 9812 7686"/>
                  <a:gd name="T129" fmla="*/ T128 w 2213"/>
                  <a:gd name="T130" fmla="+- 0 4663 3987"/>
                  <a:gd name="T131" fmla="*/ 4663 h 2214"/>
                  <a:gd name="T132" fmla="+- 0 9733 7686"/>
                  <a:gd name="T133" fmla="*/ T132 w 2213"/>
                  <a:gd name="T134" fmla="+- 0 4511 3987"/>
                  <a:gd name="T135" fmla="*/ 4511 h 2214"/>
                  <a:gd name="T136" fmla="+- 0 9633 7686"/>
                  <a:gd name="T137" fmla="*/ T136 w 2213"/>
                  <a:gd name="T138" fmla="+- 0 4374 3987"/>
                  <a:gd name="T139" fmla="*/ 4374 h 2214"/>
                  <a:gd name="T140" fmla="+- 0 9513 7686"/>
                  <a:gd name="T141" fmla="*/ T140 w 2213"/>
                  <a:gd name="T142" fmla="+- 0 4254 3987"/>
                  <a:gd name="T143" fmla="*/ 4254 h 2214"/>
                  <a:gd name="T144" fmla="+- 0 9376 7686"/>
                  <a:gd name="T145" fmla="*/ T144 w 2213"/>
                  <a:gd name="T146" fmla="+- 0 4153 3987"/>
                  <a:gd name="T147" fmla="*/ 4153 h 2214"/>
                  <a:gd name="T148" fmla="+- 0 9223 7686"/>
                  <a:gd name="T149" fmla="*/ T148 w 2213"/>
                  <a:gd name="T150" fmla="+- 0 4074 3987"/>
                  <a:gd name="T151" fmla="*/ 4074 h 2214"/>
                  <a:gd name="T152" fmla="+- 0 9059 7686"/>
                  <a:gd name="T153" fmla="*/ T152 w 2213"/>
                  <a:gd name="T154" fmla="+- 0 4019 3987"/>
                  <a:gd name="T155" fmla="*/ 4019 h 2214"/>
                  <a:gd name="T156" fmla="+- 0 8883 7686"/>
                  <a:gd name="T157" fmla="*/ T156 w 2213"/>
                  <a:gd name="T158" fmla="+- 0 3991 3987"/>
                  <a:gd name="T159" fmla="*/ 3991 h 221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  <a:cxn ang="0">
                    <a:pos x="T145" y="T147"/>
                  </a:cxn>
                  <a:cxn ang="0">
                    <a:pos x="T149" y="T151"/>
                  </a:cxn>
                  <a:cxn ang="0">
                    <a:pos x="T153" y="T155"/>
                  </a:cxn>
                  <a:cxn ang="0">
                    <a:pos x="T157" y="T159"/>
                  </a:cxn>
                </a:cxnLst>
                <a:rect l="0" t="0" r="r" b="b"/>
                <a:pathLst>
                  <a:path w="2213" h="2214">
                    <a:moveTo>
                      <a:pt x="1107" y="0"/>
                    </a:moveTo>
                    <a:lnTo>
                      <a:pt x="1016" y="4"/>
                    </a:lnTo>
                    <a:lnTo>
                      <a:pt x="927" y="15"/>
                    </a:lnTo>
                    <a:lnTo>
                      <a:pt x="841" y="32"/>
                    </a:lnTo>
                    <a:lnTo>
                      <a:pt x="757" y="57"/>
                    </a:lnTo>
                    <a:lnTo>
                      <a:pt x="676" y="87"/>
                    </a:lnTo>
                    <a:lnTo>
                      <a:pt x="598" y="124"/>
                    </a:lnTo>
                    <a:lnTo>
                      <a:pt x="524" y="166"/>
                    </a:lnTo>
                    <a:lnTo>
                      <a:pt x="453" y="214"/>
                    </a:lnTo>
                    <a:lnTo>
                      <a:pt x="386" y="267"/>
                    </a:lnTo>
                    <a:lnTo>
                      <a:pt x="324" y="324"/>
                    </a:lnTo>
                    <a:lnTo>
                      <a:pt x="266" y="387"/>
                    </a:lnTo>
                    <a:lnTo>
                      <a:pt x="213" y="453"/>
                    </a:lnTo>
                    <a:lnTo>
                      <a:pt x="166" y="524"/>
                    </a:lnTo>
                    <a:lnTo>
                      <a:pt x="123" y="598"/>
                    </a:lnTo>
                    <a:lnTo>
                      <a:pt x="87" y="676"/>
                    </a:lnTo>
                    <a:lnTo>
                      <a:pt x="56" y="757"/>
                    </a:lnTo>
                    <a:lnTo>
                      <a:pt x="32" y="841"/>
                    </a:lnTo>
                    <a:lnTo>
                      <a:pt x="14" y="928"/>
                    </a:lnTo>
                    <a:lnTo>
                      <a:pt x="3" y="1016"/>
                    </a:lnTo>
                    <a:lnTo>
                      <a:pt x="0" y="1107"/>
                    </a:lnTo>
                    <a:lnTo>
                      <a:pt x="3" y="1198"/>
                    </a:lnTo>
                    <a:lnTo>
                      <a:pt x="14" y="1287"/>
                    </a:lnTo>
                    <a:lnTo>
                      <a:pt x="32" y="1373"/>
                    </a:lnTo>
                    <a:lnTo>
                      <a:pt x="56" y="1457"/>
                    </a:lnTo>
                    <a:lnTo>
                      <a:pt x="87" y="1538"/>
                    </a:lnTo>
                    <a:lnTo>
                      <a:pt x="123" y="1616"/>
                    </a:lnTo>
                    <a:lnTo>
                      <a:pt x="166" y="1690"/>
                    </a:lnTo>
                    <a:lnTo>
                      <a:pt x="213" y="1761"/>
                    </a:lnTo>
                    <a:lnTo>
                      <a:pt x="266" y="1827"/>
                    </a:lnTo>
                    <a:lnTo>
                      <a:pt x="324" y="1890"/>
                    </a:lnTo>
                    <a:lnTo>
                      <a:pt x="386" y="1947"/>
                    </a:lnTo>
                    <a:lnTo>
                      <a:pt x="453" y="2000"/>
                    </a:lnTo>
                    <a:lnTo>
                      <a:pt x="524" y="2048"/>
                    </a:lnTo>
                    <a:lnTo>
                      <a:pt x="598" y="2090"/>
                    </a:lnTo>
                    <a:lnTo>
                      <a:pt x="676" y="2127"/>
                    </a:lnTo>
                    <a:lnTo>
                      <a:pt x="757" y="2157"/>
                    </a:lnTo>
                    <a:lnTo>
                      <a:pt x="841" y="2182"/>
                    </a:lnTo>
                    <a:lnTo>
                      <a:pt x="927" y="2199"/>
                    </a:lnTo>
                    <a:lnTo>
                      <a:pt x="1016" y="2210"/>
                    </a:lnTo>
                    <a:lnTo>
                      <a:pt x="1107" y="2214"/>
                    </a:lnTo>
                    <a:lnTo>
                      <a:pt x="1197" y="2210"/>
                    </a:lnTo>
                    <a:lnTo>
                      <a:pt x="1286" y="2199"/>
                    </a:lnTo>
                    <a:lnTo>
                      <a:pt x="1373" y="2182"/>
                    </a:lnTo>
                    <a:lnTo>
                      <a:pt x="1456" y="2157"/>
                    </a:lnTo>
                    <a:lnTo>
                      <a:pt x="1537" y="2127"/>
                    </a:lnTo>
                    <a:lnTo>
                      <a:pt x="1615" y="2090"/>
                    </a:lnTo>
                    <a:lnTo>
                      <a:pt x="1690" y="2048"/>
                    </a:lnTo>
                    <a:lnTo>
                      <a:pt x="1760" y="2000"/>
                    </a:lnTo>
                    <a:lnTo>
                      <a:pt x="1827" y="1947"/>
                    </a:lnTo>
                    <a:lnTo>
                      <a:pt x="1889" y="1890"/>
                    </a:lnTo>
                    <a:lnTo>
                      <a:pt x="1947" y="1827"/>
                    </a:lnTo>
                    <a:lnTo>
                      <a:pt x="2000" y="1761"/>
                    </a:lnTo>
                    <a:lnTo>
                      <a:pt x="2047" y="1690"/>
                    </a:lnTo>
                    <a:lnTo>
                      <a:pt x="2090" y="1616"/>
                    </a:lnTo>
                    <a:lnTo>
                      <a:pt x="2126" y="1538"/>
                    </a:lnTo>
                    <a:lnTo>
                      <a:pt x="2157" y="1457"/>
                    </a:lnTo>
                    <a:lnTo>
                      <a:pt x="2181" y="1373"/>
                    </a:lnTo>
                    <a:lnTo>
                      <a:pt x="2199" y="1287"/>
                    </a:lnTo>
                    <a:lnTo>
                      <a:pt x="2210" y="1198"/>
                    </a:lnTo>
                    <a:lnTo>
                      <a:pt x="2213" y="1107"/>
                    </a:lnTo>
                    <a:lnTo>
                      <a:pt x="2210" y="1016"/>
                    </a:lnTo>
                    <a:lnTo>
                      <a:pt x="2199" y="928"/>
                    </a:lnTo>
                    <a:lnTo>
                      <a:pt x="2181" y="841"/>
                    </a:lnTo>
                    <a:lnTo>
                      <a:pt x="2157" y="757"/>
                    </a:lnTo>
                    <a:lnTo>
                      <a:pt x="2126" y="676"/>
                    </a:lnTo>
                    <a:lnTo>
                      <a:pt x="2090" y="598"/>
                    </a:lnTo>
                    <a:lnTo>
                      <a:pt x="2047" y="524"/>
                    </a:lnTo>
                    <a:lnTo>
                      <a:pt x="2000" y="453"/>
                    </a:lnTo>
                    <a:lnTo>
                      <a:pt x="1947" y="387"/>
                    </a:lnTo>
                    <a:lnTo>
                      <a:pt x="1889" y="324"/>
                    </a:lnTo>
                    <a:lnTo>
                      <a:pt x="1827" y="267"/>
                    </a:lnTo>
                    <a:lnTo>
                      <a:pt x="1760" y="214"/>
                    </a:lnTo>
                    <a:lnTo>
                      <a:pt x="1690" y="166"/>
                    </a:lnTo>
                    <a:lnTo>
                      <a:pt x="1615" y="124"/>
                    </a:lnTo>
                    <a:lnTo>
                      <a:pt x="1537" y="87"/>
                    </a:lnTo>
                    <a:lnTo>
                      <a:pt x="1456" y="57"/>
                    </a:lnTo>
                    <a:lnTo>
                      <a:pt x="1373" y="32"/>
                    </a:lnTo>
                    <a:lnTo>
                      <a:pt x="1286" y="15"/>
                    </a:lnTo>
                    <a:lnTo>
                      <a:pt x="1197" y="4"/>
                    </a:lnTo>
                    <a:lnTo>
                      <a:pt x="1107" y="0"/>
                    </a:lnTo>
                    <a:close/>
                  </a:path>
                </a:pathLst>
              </a:custGeom>
              <a:solidFill>
                <a:srgbClr val="D2471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9" name="Group 21"/>
            <p:cNvGrpSpPr>
              <a:grpSpLocks/>
            </p:cNvGrpSpPr>
            <p:nvPr/>
          </p:nvGrpSpPr>
          <p:grpSpPr bwMode="auto">
            <a:xfrm>
              <a:off x="7686" y="3987"/>
              <a:ext cx="2213" cy="2214"/>
              <a:chOff x="7686" y="3987"/>
              <a:chExt cx="2213" cy="2214"/>
            </a:xfrm>
          </p:grpSpPr>
          <p:sp>
            <p:nvSpPr>
              <p:cNvPr id="22" name="Freeform 22"/>
              <p:cNvSpPr>
                <a:spLocks/>
              </p:cNvSpPr>
              <p:nvPr/>
            </p:nvSpPr>
            <p:spPr bwMode="auto">
              <a:xfrm>
                <a:off x="7686" y="3987"/>
                <a:ext cx="2213" cy="2214"/>
              </a:xfrm>
              <a:custGeom>
                <a:avLst/>
                <a:gdLst>
                  <a:gd name="T0" fmla="+- 0 7689 7686"/>
                  <a:gd name="T1" fmla="*/ T0 w 2213"/>
                  <a:gd name="T2" fmla="+- 0 5003 3987"/>
                  <a:gd name="T3" fmla="*/ 5003 h 2214"/>
                  <a:gd name="T4" fmla="+- 0 7718 7686"/>
                  <a:gd name="T5" fmla="*/ T4 w 2213"/>
                  <a:gd name="T6" fmla="+- 0 4828 3987"/>
                  <a:gd name="T7" fmla="*/ 4828 h 2214"/>
                  <a:gd name="T8" fmla="+- 0 7773 7686"/>
                  <a:gd name="T9" fmla="*/ T8 w 2213"/>
                  <a:gd name="T10" fmla="+- 0 4663 3987"/>
                  <a:gd name="T11" fmla="*/ 4663 h 2214"/>
                  <a:gd name="T12" fmla="+- 0 7852 7686"/>
                  <a:gd name="T13" fmla="*/ T12 w 2213"/>
                  <a:gd name="T14" fmla="+- 0 4511 3987"/>
                  <a:gd name="T15" fmla="*/ 4511 h 2214"/>
                  <a:gd name="T16" fmla="+- 0 7952 7686"/>
                  <a:gd name="T17" fmla="*/ T16 w 2213"/>
                  <a:gd name="T18" fmla="+- 0 4374 3987"/>
                  <a:gd name="T19" fmla="*/ 4374 h 2214"/>
                  <a:gd name="T20" fmla="+- 0 8072 7686"/>
                  <a:gd name="T21" fmla="*/ T20 w 2213"/>
                  <a:gd name="T22" fmla="+- 0 4254 3987"/>
                  <a:gd name="T23" fmla="*/ 4254 h 2214"/>
                  <a:gd name="T24" fmla="+- 0 8210 7686"/>
                  <a:gd name="T25" fmla="*/ T24 w 2213"/>
                  <a:gd name="T26" fmla="+- 0 4153 3987"/>
                  <a:gd name="T27" fmla="*/ 4153 h 2214"/>
                  <a:gd name="T28" fmla="+- 0 8362 7686"/>
                  <a:gd name="T29" fmla="*/ T28 w 2213"/>
                  <a:gd name="T30" fmla="+- 0 4074 3987"/>
                  <a:gd name="T31" fmla="*/ 4074 h 2214"/>
                  <a:gd name="T32" fmla="+- 0 8527 7686"/>
                  <a:gd name="T33" fmla="*/ T32 w 2213"/>
                  <a:gd name="T34" fmla="+- 0 4019 3987"/>
                  <a:gd name="T35" fmla="*/ 4019 h 2214"/>
                  <a:gd name="T36" fmla="+- 0 8702 7686"/>
                  <a:gd name="T37" fmla="*/ T36 w 2213"/>
                  <a:gd name="T38" fmla="+- 0 3991 3987"/>
                  <a:gd name="T39" fmla="*/ 3991 h 2214"/>
                  <a:gd name="T40" fmla="+- 0 8883 7686"/>
                  <a:gd name="T41" fmla="*/ T40 w 2213"/>
                  <a:gd name="T42" fmla="+- 0 3991 3987"/>
                  <a:gd name="T43" fmla="*/ 3991 h 2214"/>
                  <a:gd name="T44" fmla="+- 0 9059 7686"/>
                  <a:gd name="T45" fmla="*/ T44 w 2213"/>
                  <a:gd name="T46" fmla="+- 0 4019 3987"/>
                  <a:gd name="T47" fmla="*/ 4019 h 2214"/>
                  <a:gd name="T48" fmla="+- 0 9223 7686"/>
                  <a:gd name="T49" fmla="*/ T48 w 2213"/>
                  <a:gd name="T50" fmla="+- 0 4074 3987"/>
                  <a:gd name="T51" fmla="*/ 4074 h 2214"/>
                  <a:gd name="T52" fmla="+- 0 9376 7686"/>
                  <a:gd name="T53" fmla="*/ T52 w 2213"/>
                  <a:gd name="T54" fmla="+- 0 4153 3987"/>
                  <a:gd name="T55" fmla="*/ 4153 h 2214"/>
                  <a:gd name="T56" fmla="+- 0 9513 7686"/>
                  <a:gd name="T57" fmla="*/ T56 w 2213"/>
                  <a:gd name="T58" fmla="+- 0 4254 3987"/>
                  <a:gd name="T59" fmla="*/ 4254 h 2214"/>
                  <a:gd name="T60" fmla="+- 0 9633 7686"/>
                  <a:gd name="T61" fmla="*/ T60 w 2213"/>
                  <a:gd name="T62" fmla="+- 0 4374 3987"/>
                  <a:gd name="T63" fmla="*/ 4374 h 2214"/>
                  <a:gd name="T64" fmla="+- 0 9733 7686"/>
                  <a:gd name="T65" fmla="*/ T64 w 2213"/>
                  <a:gd name="T66" fmla="+- 0 4511 3987"/>
                  <a:gd name="T67" fmla="*/ 4511 h 2214"/>
                  <a:gd name="T68" fmla="+- 0 9812 7686"/>
                  <a:gd name="T69" fmla="*/ T68 w 2213"/>
                  <a:gd name="T70" fmla="+- 0 4663 3987"/>
                  <a:gd name="T71" fmla="*/ 4663 h 2214"/>
                  <a:gd name="T72" fmla="+- 0 9867 7686"/>
                  <a:gd name="T73" fmla="*/ T72 w 2213"/>
                  <a:gd name="T74" fmla="+- 0 4828 3987"/>
                  <a:gd name="T75" fmla="*/ 4828 h 2214"/>
                  <a:gd name="T76" fmla="+- 0 9896 7686"/>
                  <a:gd name="T77" fmla="*/ T76 w 2213"/>
                  <a:gd name="T78" fmla="+- 0 5003 3987"/>
                  <a:gd name="T79" fmla="*/ 5003 h 2214"/>
                  <a:gd name="T80" fmla="+- 0 9896 7686"/>
                  <a:gd name="T81" fmla="*/ T80 w 2213"/>
                  <a:gd name="T82" fmla="+- 0 5185 3987"/>
                  <a:gd name="T83" fmla="*/ 5185 h 2214"/>
                  <a:gd name="T84" fmla="+- 0 9867 7686"/>
                  <a:gd name="T85" fmla="*/ T84 w 2213"/>
                  <a:gd name="T86" fmla="+- 0 5360 3987"/>
                  <a:gd name="T87" fmla="*/ 5360 h 2214"/>
                  <a:gd name="T88" fmla="+- 0 9812 7686"/>
                  <a:gd name="T89" fmla="*/ T88 w 2213"/>
                  <a:gd name="T90" fmla="+- 0 5525 3987"/>
                  <a:gd name="T91" fmla="*/ 5525 h 2214"/>
                  <a:gd name="T92" fmla="+- 0 9733 7686"/>
                  <a:gd name="T93" fmla="*/ T92 w 2213"/>
                  <a:gd name="T94" fmla="+- 0 5677 3987"/>
                  <a:gd name="T95" fmla="*/ 5677 h 2214"/>
                  <a:gd name="T96" fmla="+- 0 9633 7686"/>
                  <a:gd name="T97" fmla="*/ T96 w 2213"/>
                  <a:gd name="T98" fmla="+- 0 5814 3987"/>
                  <a:gd name="T99" fmla="*/ 5814 h 2214"/>
                  <a:gd name="T100" fmla="+- 0 9513 7686"/>
                  <a:gd name="T101" fmla="*/ T100 w 2213"/>
                  <a:gd name="T102" fmla="+- 0 5934 3987"/>
                  <a:gd name="T103" fmla="*/ 5934 h 2214"/>
                  <a:gd name="T104" fmla="+- 0 9376 7686"/>
                  <a:gd name="T105" fmla="*/ T104 w 2213"/>
                  <a:gd name="T106" fmla="+- 0 6035 3987"/>
                  <a:gd name="T107" fmla="*/ 6035 h 2214"/>
                  <a:gd name="T108" fmla="+- 0 9223 7686"/>
                  <a:gd name="T109" fmla="*/ T108 w 2213"/>
                  <a:gd name="T110" fmla="+- 0 6114 3987"/>
                  <a:gd name="T111" fmla="*/ 6114 h 2214"/>
                  <a:gd name="T112" fmla="+- 0 9059 7686"/>
                  <a:gd name="T113" fmla="*/ T112 w 2213"/>
                  <a:gd name="T114" fmla="+- 0 6169 3987"/>
                  <a:gd name="T115" fmla="*/ 6169 h 2214"/>
                  <a:gd name="T116" fmla="+- 0 8883 7686"/>
                  <a:gd name="T117" fmla="*/ T116 w 2213"/>
                  <a:gd name="T118" fmla="+- 0 6197 3987"/>
                  <a:gd name="T119" fmla="*/ 6197 h 2214"/>
                  <a:gd name="T120" fmla="+- 0 8702 7686"/>
                  <a:gd name="T121" fmla="*/ T120 w 2213"/>
                  <a:gd name="T122" fmla="+- 0 6197 3987"/>
                  <a:gd name="T123" fmla="*/ 6197 h 2214"/>
                  <a:gd name="T124" fmla="+- 0 8527 7686"/>
                  <a:gd name="T125" fmla="*/ T124 w 2213"/>
                  <a:gd name="T126" fmla="+- 0 6169 3987"/>
                  <a:gd name="T127" fmla="*/ 6169 h 2214"/>
                  <a:gd name="T128" fmla="+- 0 8362 7686"/>
                  <a:gd name="T129" fmla="*/ T128 w 2213"/>
                  <a:gd name="T130" fmla="+- 0 6114 3987"/>
                  <a:gd name="T131" fmla="*/ 6114 h 2214"/>
                  <a:gd name="T132" fmla="+- 0 8210 7686"/>
                  <a:gd name="T133" fmla="*/ T132 w 2213"/>
                  <a:gd name="T134" fmla="+- 0 6035 3987"/>
                  <a:gd name="T135" fmla="*/ 6035 h 2214"/>
                  <a:gd name="T136" fmla="+- 0 8072 7686"/>
                  <a:gd name="T137" fmla="*/ T136 w 2213"/>
                  <a:gd name="T138" fmla="+- 0 5934 3987"/>
                  <a:gd name="T139" fmla="*/ 5934 h 2214"/>
                  <a:gd name="T140" fmla="+- 0 7952 7686"/>
                  <a:gd name="T141" fmla="*/ T140 w 2213"/>
                  <a:gd name="T142" fmla="+- 0 5814 3987"/>
                  <a:gd name="T143" fmla="*/ 5814 h 2214"/>
                  <a:gd name="T144" fmla="+- 0 7852 7686"/>
                  <a:gd name="T145" fmla="*/ T144 w 2213"/>
                  <a:gd name="T146" fmla="+- 0 5677 3987"/>
                  <a:gd name="T147" fmla="*/ 5677 h 2214"/>
                  <a:gd name="T148" fmla="+- 0 7773 7686"/>
                  <a:gd name="T149" fmla="*/ T148 w 2213"/>
                  <a:gd name="T150" fmla="+- 0 5525 3987"/>
                  <a:gd name="T151" fmla="*/ 5525 h 2214"/>
                  <a:gd name="T152" fmla="+- 0 7718 7686"/>
                  <a:gd name="T153" fmla="*/ T152 w 2213"/>
                  <a:gd name="T154" fmla="+- 0 5360 3987"/>
                  <a:gd name="T155" fmla="*/ 5360 h 2214"/>
                  <a:gd name="T156" fmla="+- 0 7689 7686"/>
                  <a:gd name="T157" fmla="*/ T156 w 2213"/>
                  <a:gd name="T158" fmla="+- 0 5185 3987"/>
                  <a:gd name="T159" fmla="*/ 5185 h 221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  <a:cxn ang="0">
                    <a:pos x="T145" y="T147"/>
                  </a:cxn>
                  <a:cxn ang="0">
                    <a:pos x="T149" y="T151"/>
                  </a:cxn>
                  <a:cxn ang="0">
                    <a:pos x="T153" y="T155"/>
                  </a:cxn>
                  <a:cxn ang="0">
                    <a:pos x="T157" y="T159"/>
                  </a:cxn>
                </a:cxnLst>
                <a:rect l="0" t="0" r="r" b="b"/>
                <a:pathLst>
                  <a:path w="2213" h="2214">
                    <a:moveTo>
                      <a:pt x="0" y="1107"/>
                    </a:moveTo>
                    <a:lnTo>
                      <a:pt x="3" y="1016"/>
                    </a:lnTo>
                    <a:lnTo>
                      <a:pt x="14" y="928"/>
                    </a:lnTo>
                    <a:lnTo>
                      <a:pt x="32" y="841"/>
                    </a:lnTo>
                    <a:lnTo>
                      <a:pt x="56" y="757"/>
                    </a:lnTo>
                    <a:lnTo>
                      <a:pt x="87" y="676"/>
                    </a:lnTo>
                    <a:lnTo>
                      <a:pt x="123" y="598"/>
                    </a:lnTo>
                    <a:lnTo>
                      <a:pt x="166" y="524"/>
                    </a:lnTo>
                    <a:lnTo>
                      <a:pt x="213" y="453"/>
                    </a:lnTo>
                    <a:lnTo>
                      <a:pt x="266" y="387"/>
                    </a:lnTo>
                    <a:lnTo>
                      <a:pt x="324" y="324"/>
                    </a:lnTo>
                    <a:lnTo>
                      <a:pt x="386" y="267"/>
                    </a:lnTo>
                    <a:lnTo>
                      <a:pt x="453" y="214"/>
                    </a:lnTo>
                    <a:lnTo>
                      <a:pt x="524" y="166"/>
                    </a:lnTo>
                    <a:lnTo>
                      <a:pt x="598" y="124"/>
                    </a:lnTo>
                    <a:lnTo>
                      <a:pt x="676" y="87"/>
                    </a:lnTo>
                    <a:lnTo>
                      <a:pt x="757" y="57"/>
                    </a:lnTo>
                    <a:lnTo>
                      <a:pt x="841" y="32"/>
                    </a:lnTo>
                    <a:lnTo>
                      <a:pt x="927" y="15"/>
                    </a:lnTo>
                    <a:lnTo>
                      <a:pt x="1016" y="4"/>
                    </a:lnTo>
                    <a:lnTo>
                      <a:pt x="1107" y="0"/>
                    </a:lnTo>
                    <a:lnTo>
                      <a:pt x="1197" y="4"/>
                    </a:lnTo>
                    <a:lnTo>
                      <a:pt x="1286" y="15"/>
                    </a:lnTo>
                    <a:lnTo>
                      <a:pt x="1373" y="32"/>
                    </a:lnTo>
                    <a:lnTo>
                      <a:pt x="1456" y="57"/>
                    </a:lnTo>
                    <a:lnTo>
                      <a:pt x="1537" y="87"/>
                    </a:lnTo>
                    <a:lnTo>
                      <a:pt x="1615" y="124"/>
                    </a:lnTo>
                    <a:lnTo>
                      <a:pt x="1690" y="166"/>
                    </a:lnTo>
                    <a:lnTo>
                      <a:pt x="1760" y="214"/>
                    </a:lnTo>
                    <a:lnTo>
                      <a:pt x="1827" y="267"/>
                    </a:lnTo>
                    <a:lnTo>
                      <a:pt x="1889" y="324"/>
                    </a:lnTo>
                    <a:lnTo>
                      <a:pt x="1947" y="387"/>
                    </a:lnTo>
                    <a:lnTo>
                      <a:pt x="2000" y="453"/>
                    </a:lnTo>
                    <a:lnTo>
                      <a:pt x="2047" y="524"/>
                    </a:lnTo>
                    <a:lnTo>
                      <a:pt x="2090" y="598"/>
                    </a:lnTo>
                    <a:lnTo>
                      <a:pt x="2126" y="676"/>
                    </a:lnTo>
                    <a:lnTo>
                      <a:pt x="2157" y="757"/>
                    </a:lnTo>
                    <a:lnTo>
                      <a:pt x="2181" y="841"/>
                    </a:lnTo>
                    <a:lnTo>
                      <a:pt x="2199" y="928"/>
                    </a:lnTo>
                    <a:lnTo>
                      <a:pt x="2210" y="1016"/>
                    </a:lnTo>
                    <a:lnTo>
                      <a:pt x="2213" y="1107"/>
                    </a:lnTo>
                    <a:lnTo>
                      <a:pt x="2210" y="1198"/>
                    </a:lnTo>
                    <a:lnTo>
                      <a:pt x="2199" y="1287"/>
                    </a:lnTo>
                    <a:lnTo>
                      <a:pt x="2181" y="1373"/>
                    </a:lnTo>
                    <a:lnTo>
                      <a:pt x="2157" y="1457"/>
                    </a:lnTo>
                    <a:lnTo>
                      <a:pt x="2126" y="1538"/>
                    </a:lnTo>
                    <a:lnTo>
                      <a:pt x="2090" y="1616"/>
                    </a:lnTo>
                    <a:lnTo>
                      <a:pt x="2047" y="1690"/>
                    </a:lnTo>
                    <a:lnTo>
                      <a:pt x="2000" y="1761"/>
                    </a:lnTo>
                    <a:lnTo>
                      <a:pt x="1947" y="1827"/>
                    </a:lnTo>
                    <a:lnTo>
                      <a:pt x="1889" y="1890"/>
                    </a:lnTo>
                    <a:lnTo>
                      <a:pt x="1827" y="1947"/>
                    </a:lnTo>
                    <a:lnTo>
                      <a:pt x="1760" y="2000"/>
                    </a:lnTo>
                    <a:lnTo>
                      <a:pt x="1690" y="2048"/>
                    </a:lnTo>
                    <a:lnTo>
                      <a:pt x="1615" y="2090"/>
                    </a:lnTo>
                    <a:lnTo>
                      <a:pt x="1537" y="2127"/>
                    </a:lnTo>
                    <a:lnTo>
                      <a:pt x="1456" y="2157"/>
                    </a:lnTo>
                    <a:lnTo>
                      <a:pt x="1373" y="2182"/>
                    </a:lnTo>
                    <a:lnTo>
                      <a:pt x="1286" y="2199"/>
                    </a:lnTo>
                    <a:lnTo>
                      <a:pt x="1197" y="2210"/>
                    </a:lnTo>
                    <a:lnTo>
                      <a:pt x="1107" y="2214"/>
                    </a:lnTo>
                    <a:lnTo>
                      <a:pt x="1016" y="2210"/>
                    </a:lnTo>
                    <a:lnTo>
                      <a:pt x="927" y="2199"/>
                    </a:lnTo>
                    <a:lnTo>
                      <a:pt x="841" y="2182"/>
                    </a:lnTo>
                    <a:lnTo>
                      <a:pt x="757" y="2157"/>
                    </a:lnTo>
                    <a:lnTo>
                      <a:pt x="676" y="2127"/>
                    </a:lnTo>
                    <a:lnTo>
                      <a:pt x="598" y="2090"/>
                    </a:lnTo>
                    <a:lnTo>
                      <a:pt x="524" y="2048"/>
                    </a:lnTo>
                    <a:lnTo>
                      <a:pt x="453" y="2000"/>
                    </a:lnTo>
                    <a:lnTo>
                      <a:pt x="386" y="1947"/>
                    </a:lnTo>
                    <a:lnTo>
                      <a:pt x="324" y="1890"/>
                    </a:lnTo>
                    <a:lnTo>
                      <a:pt x="266" y="1827"/>
                    </a:lnTo>
                    <a:lnTo>
                      <a:pt x="213" y="1761"/>
                    </a:lnTo>
                    <a:lnTo>
                      <a:pt x="166" y="1690"/>
                    </a:lnTo>
                    <a:lnTo>
                      <a:pt x="123" y="1616"/>
                    </a:lnTo>
                    <a:lnTo>
                      <a:pt x="87" y="1538"/>
                    </a:lnTo>
                    <a:lnTo>
                      <a:pt x="56" y="1457"/>
                    </a:lnTo>
                    <a:lnTo>
                      <a:pt x="32" y="1373"/>
                    </a:lnTo>
                    <a:lnTo>
                      <a:pt x="14" y="1287"/>
                    </a:lnTo>
                    <a:lnTo>
                      <a:pt x="3" y="1198"/>
                    </a:lnTo>
                    <a:lnTo>
                      <a:pt x="0" y="1107"/>
                    </a:lnTo>
                    <a:close/>
                  </a:path>
                </a:pathLst>
              </a:custGeom>
              <a:noFill/>
              <a:ln w="2540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0" name="Group 18"/>
            <p:cNvGrpSpPr>
              <a:grpSpLocks/>
            </p:cNvGrpSpPr>
            <p:nvPr/>
          </p:nvGrpSpPr>
          <p:grpSpPr bwMode="auto">
            <a:xfrm>
              <a:off x="6231" y="3639"/>
              <a:ext cx="503" cy="438"/>
              <a:chOff x="6231" y="3639"/>
              <a:chExt cx="503" cy="438"/>
            </a:xfrm>
          </p:grpSpPr>
          <p:sp>
            <p:nvSpPr>
              <p:cNvPr id="20" name="Freeform 20"/>
              <p:cNvSpPr>
                <a:spLocks/>
              </p:cNvSpPr>
              <p:nvPr/>
            </p:nvSpPr>
            <p:spPr bwMode="auto">
              <a:xfrm>
                <a:off x="6231" y="3639"/>
                <a:ext cx="503" cy="438"/>
              </a:xfrm>
              <a:custGeom>
                <a:avLst/>
                <a:gdLst>
                  <a:gd name="T0" fmla="+- 0 6231 6231"/>
                  <a:gd name="T1" fmla="*/ T0 w 503"/>
                  <a:gd name="T2" fmla="+- 0 3722 3639"/>
                  <a:gd name="T3" fmla="*/ 3722 h 438"/>
                  <a:gd name="T4" fmla="+- 0 6363 6231"/>
                  <a:gd name="T5" fmla="*/ T4 w 503"/>
                  <a:gd name="T6" fmla="+- 0 4054 3639"/>
                  <a:gd name="T7" fmla="*/ 4054 h 438"/>
                  <a:gd name="T8" fmla="+- 0 6720 6231"/>
                  <a:gd name="T9" fmla="*/ T8 w 503"/>
                  <a:gd name="T10" fmla="+- 0 4077 3639"/>
                  <a:gd name="T11" fmla="*/ 4077 h 438"/>
                  <a:gd name="T12" fmla="+- 0 6622 6231"/>
                  <a:gd name="T13" fmla="*/ T12 w 503"/>
                  <a:gd name="T14" fmla="+- 0 4006 3639"/>
                  <a:gd name="T15" fmla="*/ 4006 h 438"/>
                  <a:gd name="T16" fmla="+- 0 6733 6231"/>
                  <a:gd name="T17" fmla="*/ T16 w 503"/>
                  <a:gd name="T18" fmla="+- 0 3853 3639"/>
                  <a:gd name="T19" fmla="*/ 3853 h 438"/>
                  <a:gd name="T20" fmla="+- 0 6652 6231"/>
                  <a:gd name="T21" fmla="*/ T20 w 503"/>
                  <a:gd name="T22" fmla="+- 0 3793 3639"/>
                  <a:gd name="T23" fmla="*/ 3793 h 438"/>
                  <a:gd name="T24" fmla="+- 0 6328 6231"/>
                  <a:gd name="T25" fmla="*/ T24 w 503"/>
                  <a:gd name="T26" fmla="+- 0 3793 3639"/>
                  <a:gd name="T27" fmla="*/ 3793 h 438"/>
                  <a:gd name="T28" fmla="+- 0 6231 6231"/>
                  <a:gd name="T29" fmla="*/ T28 w 503"/>
                  <a:gd name="T30" fmla="+- 0 3722 3639"/>
                  <a:gd name="T31" fmla="*/ 3722 h 43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</a:cxnLst>
                <a:rect l="0" t="0" r="r" b="b"/>
                <a:pathLst>
                  <a:path w="503" h="438">
                    <a:moveTo>
                      <a:pt x="0" y="83"/>
                    </a:moveTo>
                    <a:lnTo>
                      <a:pt x="132" y="415"/>
                    </a:lnTo>
                    <a:lnTo>
                      <a:pt x="489" y="438"/>
                    </a:lnTo>
                    <a:lnTo>
                      <a:pt x="391" y="367"/>
                    </a:lnTo>
                    <a:lnTo>
                      <a:pt x="502" y="214"/>
                    </a:lnTo>
                    <a:lnTo>
                      <a:pt x="421" y="154"/>
                    </a:lnTo>
                    <a:lnTo>
                      <a:pt x="97" y="154"/>
                    </a:lnTo>
                    <a:lnTo>
                      <a:pt x="0" y="83"/>
                    </a:lnTo>
                    <a:close/>
                  </a:path>
                </a:pathLst>
              </a:custGeom>
              <a:solidFill>
                <a:srgbClr val="E6B0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auto">
              <a:xfrm>
                <a:off x="6231" y="3639"/>
                <a:ext cx="503" cy="438"/>
              </a:xfrm>
              <a:custGeom>
                <a:avLst/>
                <a:gdLst>
                  <a:gd name="T0" fmla="+- 0 6440 6231"/>
                  <a:gd name="T1" fmla="*/ T0 w 503"/>
                  <a:gd name="T2" fmla="+- 0 3639 3639"/>
                  <a:gd name="T3" fmla="*/ 3639 h 438"/>
                  <a:gd name="T4" fmla="+- 0 6328 6231"/>
                  <a:gd name="T5" fmla="*/ T4 w 503"/>
                  <a:gd name="T6" fmla="+- 0 3793 3639"/>
                  <a:gd name="T7" fmla="*/ 3793 h 438"/>
                  <a:gd name="T8" fmla="+- 0 6652 6231"/>
                  <a:gd name="T9" fmla="*/ T8 w 503"/>
                  <a:gd name="T10" fmla="+- 0 3793 3639"/>
                  <a:gd name="T11" fmla="*/ 3793 h 438"/>
                  <a:gd name="T12" fmla="+- 0 6440 6231"/>
                  <a:gd name="T13" fmla="*/ T12 w 503"/>
                  <a:gd name="T14" fmla="+- 0 3639 3639"/>
                  <a:gd name="T15" fmla="*/ 3639 h 438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503" h="438">
                    <a:moveTo>
                      <a:pt x="209" y="0"/>
                    </a:moveTo>
                    <a:lnTo>
                      <a:pt x="97" y="154"/>
                    </a:lnTo>
                    <a:lnTo>
                      <a:pt x="421" y="154"/>
                    </a:lnTo>
                    <a:lnTo>
                      <a:pt x="209" y="0"/>
                    </a:lnTo>
                    <a:close/>
                  </a:path>
                </a:pathLst>
              </a:custGeom>
              <a:solidFill>
                <a:srgbClr val="E6B0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1" name="Group 16"/>
            <p:cNvGrpSpPr>
              <a:grpSpLocks/>
            </p:cNvGrpSpPr>
            <p:nvPr/>
          </p:nvGrpSpPr>
          <p:grpSpPr bwMode="auto">
            <a:xfrm>
              <a:off x="4501" y="3987"/>
              <a:ext cx="2213" cy="2214"/>
              <a:chOff x="4501" y="3987"/>
              <a:chExt cx="2213" cy="2214"/>
            </a:xfrm>
          </p:grpSpPr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4501" y="3987"/>
                <a:ext cx="2213" cy="2214"/>
              </a:xfrm>
              <a:custGeom>
                <a:avLst/>
                <a:gdLst>
                  <a:gd name="T0" fmla="+- 0 5517 4501"/>
                  <a:gd name="T1" fmla="*/ T0 w 2213"/>
                  <a:gd name="T2" fmla="+- 0 3991 3987"/>
                  <a:gd name="T3" fmla="*/ 3991 h 2214"/>
                  <a:gd name="T4" fmla="+- 0 5341 4501"/>
                  <a:gd name="T5" fmla="*/ T4 w 2213"/>
                  <a:gd name="T6" fmla="+- 0 4019 3987"/>
                  <a:gd name="T7" fmla="*/ 4019 h 2214"/>
                  <a:gd name="T8" fmla="+- 0 5177 4501"/>
                  <a:gd name="T9" fmla="*/ T8 w 2213"/>
                  <a:gd name="T10" fmla="+- 0 4074 3987"/>
                  <a:gd name="T11" fmla="*/ 4074 h 2214"/>
                  <a:gd name="T12" fmla="+- 0 5024 4501"/>
                  <a:gd name="T13" fmla="*/ T12 w 2213"/>
                  <a:gd name="T14" fmla="+- 0 4153 3987"/>
                  <a:gd name="T15" fmla="*/ 4153 h 2214"/>
                  <a:gd name="T16" fmla="+- 0 4887 4501"/>
                  <a:gd name="T17" fmla="*/ T16 w 2213"/>
                  <a:gd name="T18" fmla="+- 0 4254 3987"/>
                  <a:gd name="T19" fmla="*/ 4254 h 2214"/>
                  <a:gd name="T20" fmla="+- 0 4767 4501"/>
                  <a:gd name="T21" fmla="*/ T20 w 2213"/>
                  <a:gd name="T22" fmla="+- 0 4374 3987"/>
                  <a:gd name="T23" fmla="*/ 4374 h 2214"/>
                  <a:gd name="T24" fmla="+- 0 4667 4501"/>
                  <a:gd name="T25" fmla="*/ T24 w 2213"/>
                  <a:gd name="T26" fmla="+- 0 4511 3987"/>
                  <a:gd name="T27" fmla="*/ 4511 h 2214"/>
                  <a:gd name="T28" fmla="+- 0 4588 4501"/>
                  <a:gd name="T29" fmla="*/ T28 w 2213"/>
                  <a:gd name="T30" fmla="+- 0 4663 3987"/>
                  <a:gd name="T31" fmla="*/ 4663 h 2214"/>
                  <a:gd name="T32" fmla="+- 0 4533 4501"/>
                  <a:gd name="T33" fmla="*/ T32 w 2213"/>
                  <a:gd name="T34" fmla="+- 0 4828 3987"/>
                  <a:gd name="T35" fmla="*/ 4828 h 2214"/>
                  <a:gd name="T36" fmla="+- 0 4504 4501"/>
                  <a:gd name="T37" fmla="*/ T36 w 2213"/>
                  <a:gd name="T38" fmla="+- 0 5003 3987"/>
                  <a:gd name="T39" fmla="*/ 5003 h 2214"/>
                  <a:gd name="T40" fmla="+- 0 4504 4501"/>
                  <a:gd name="T41" fmla="*/ T40 w 2213"/>
                  <a:gd name="T42" fmla="+- 0 5185 3987"/>
                  <a:gd name="T43" fmla="*/ 5185 h 2214"/>
                  <a:gd name="T44" fmla="+- 0 4533 4501"/>
                  <a:gd name="T45" fmla="*/ T44 w 2213"/>
                  <a:gd name="T46" fmla="+- 0 5360 3987"/>
                  <a:gd name="T47" fmla="*/ 5360 h 2214"/>
                  <a:gd name="T48" fmla="+- 0 4588 4501"/>
                  <a:gd name="T49" fmla="*/ T48 w 2213"/>
                  <a:gd name="T50" fmla="+- 0 5525 3987"/>
                  <a:gd name="T51" fmla="*/ 5525 h 2214"/>
                  <a:gd name="T52" fmla="+- 0 4667 4501"/>
                  <a:gd name="T53" fmla="*/ T52 w 2213"/>
                  <a:gd name="T54" fmla="+- 0 5677 3987"/>
                  <a:gd name="T55" fmla="*/ 5677 h 2214"/>
                  <a:gd name="T56" fmla="+- 0 4767 4501"/>
                  <a:gd name="T57" fmla="*/ T56 w 2213"/>
                  <a:gd name="T58" fmla="+- 0 5814 3987"/>
                  <a:gd name="T59" fmla="*/ 5814 h 2214"/>
                  <a:gd name="T60" fmla="+- 0 4887 4501"/>
                  <a:gd name="T61" fmla="*/ T60 w 2213"/>
                  <a:gd name="T62" fmla="+- 0 5934 3987"/>
                  <a:gd name="T63" fmla="*/ 5934 h 2214"/>
                  <a:gd name="T64" fmla="+- 0 5024 4501"/>
                  <a:gd name="T65" fmla="*/ T64 w 2213"/>
                  <a:gd name="T66" fmla="+- 0 6035 3987"/>
                  <a:gd name="T67" fmla="*/ 6035 h 2214"/>
                  <a:gd name="T68" fmla="+- 0 5177 4501"/>
                  <a:gd name="T69" fmla="*/ T68 w 2213"/>
                  <a:gd name="T70" fmla="+- 0 6114 3987"/>
                  <a:gd name="T71" fmla="*/ 6114 h 2214"/>
                  <a:gd name="T72" fmla="+- 0 5341 4501"/>
                  <a:gd name="T73" fmla="*/ T72 w 2213"/>
                  <a:gd name="T74" fmla="+- 0 6169 3987"/>
                  <a:gd name="T75" fmla="*/ 6169 h 2214"/>
                  <a:gd name="T76" fmla="+- 0 5517 4501"/>
                  <a:gd name="T77" fmla="*/ T76 w 2213"/>
                  <a:gd name="T78" fmla="+- 0 6197 3987"/>
                  <a:gd name="T79" fmla="*/ 6197 h 2214"/>
                  <a:gd name="T80" fmla="+- 0 5698 4501"/>
                  <a:gd name="T81" fmla="*/ T80 w 2213"/>
                  <a:gd name="T82" fmla="+- 0 6197 3987"/>
                  <a:gd name="T83" fmla="*/ 6197 h 2214"/>
                  <a:gd name="T84" fmla="+- 0 5873 4501"/>
                  <a:gd name="T85" fmla="*/ T84 w 2213"/>
                  <a:gd name="T86" fmla="+- 0 6169 3987"/>
                  <a:gd name="T87" fmla="*/ 6169 h 2214"/>
                  <a:gd name="T88" fmla="+- 0 6038 4501"/>
                  <a:gd name="T89" fmla="*/ T88 w 2213"/>
                  <a:gd name="T90" fmla="+- 0 6114 3987"/>
                  <a:gd name="T91" fmla="*/ 6114 h 2214"/>
                  <a:gd name="T92" fmla="+- 0 6190 4501"/>
                  <a:gd name="T93" fmla="*/ T92 w 2213"/>
                  <a:gd name="T94" fmla="+- 0 6035 3987"/>
                  <a:gd name="T95" fmla="*/ 6035 h 2214"/>
                  <a:gd name="T96" fmla="+- 0 6328 4501"/>
                  <a:gd name="T97" fmla="*/ T96 w 2213"/>
                  <a:gd name="T98" fmla="+- 0 5934 3987"/>
                  <a:gd name="T99" fmla="*/ 5934 h 2214"/>
                  <a:gd name="T100" fmla="+- 0 6448 4501"/>
                  <a:gd name="T101" fmla="*/ T100 w 2213"/>
                  <a:gd name="T102" fmla="+- 0 5814 3987"/>
                  <a:gd name="T103" fmla="*/ 5814 h 2214"/>
                  <a:gd name="T104" fmla="+- 0 6548 4501"/>
                  <a:gd name="T105" fmla="*/ T104 w 2213"/>
                  <a:gd name="T106" fmla="+- 0 5677 3987"/>
                  <a:gd name="T107" fmla="*/ 5677 h 2214"/>
                  <a:gd name="T108" fmla="+- 0 6627 4501"/>
                  <a:gd name="T109" fmla="*/ T108 w 2213"/>
                  <a:gd name="T110" fmla="+- 0 5525 3987"/>
                  <a:gd name="T111" fmla="*/ 5525 h 2214"/>
                  <a:gd name="T112" fmla="+- 0 6682 4501"/>
                  <a:gd name="T113" fmla="*/ T112 w 2213"/>
                  <a:gd name="T114" fmla="+- 0 5360 3987"/>
                  <a:gd name="T115" fmla="*/ 5360 h 2214"/>
                  <a:gd name="T116" fmla="+- 0 6711 4501"/>
                  <a:gd name="T117" fmla="*/ T116 w 2213"/>
                  <a:gd name="T118" fmla="+- 0 5185 3987"/>
                  <a:gd name="T119" fmla="*/ 5185 h 2214"/>
                  <a:gd name="T120" fmla="+- 0 6711 4501"/>
                  <a:gd name="T121" fmla="*/ T120 w 2213"/>
                  <a:gd name="T122" fmla="+- 0 5003 3987"/>
                  <a:gd name="T123" fmla="*/ 5003 h 2214"/>
                  <a:gd name="T124" fmla="+- 0 6682 4501"/>
                  <a:gd name="T125" fmla="*/ T124 w 2213"/>
                  <a:gd name="T126" fmla="+- 0 4828 3987"/>
                  <a:gd name="T127" fmla="*/ 4828 h 2214"/>
                  <a:gd name="T128" fmla="+- 0 6627 4501"/>
                  <a:gd name="T129" fmla="*/ T128 w 2213"/>
                  <a:gd name="T130" fmla="+- 0 4663 3987"/>
                  <a:gd name="T131" fmla="*/ 4663 h 2214"/>
                  <a:gd name="T132" fmla="+- 0 6548 4501"/>
                  <a:gd name="T133" fmla="*/ T132 w 2213"/>
                  <a:gd name="T134" fmla="+- 0 4511 3987"/>
                  <a:gd name="T135" fmla="*/ 4511 h 2214"/>
                  <a:gd name="T136" fmla="+- 0 6448 4501"/>
                  <a:gd name="T137" fmla="*/ T136 w 2213"/>
                  <a:gd name="T138" fmla="+- 0 4374 3987"/>
                  <a:gd name="T139" fmla="*/ 4374 h 2214"/>
                  <a:gd name="T140" fmla="+- 0 6328 4501"/>
                  <a:gd name="T141" fmla="*/ T140 w 2213"/>
                  <a:gd name="T142" fmla="+- 0 4254 3987"/>
                  <a:gd name="T143" fmla="*/ 4254 h 2214"/>
                  <a:gd name="T144" fmla="+- 0 6190 4501"/>
                  <a:gd name="T145" fmla="*/ T144 w 2213"/>
                  <a:gd name="T146" fmla="+- 0 4153 3987"/>
                  <a:gd name="T147" fmla="*/ 4153 h 2214"/>
                  <a:gd name="T148" fmla="+- 0 6038 4501"/>
                  <a:gd name="T149" fmla="*/ T148 w 2213"/>
                  <a:gd name="T150" fmla="+- 0 4074 3987"/>
                  <a:gd name="T151" fmla="*/ 4074 h 2214"/>
                  <a:gd name="T152" fmla="+- 0 5873 4501"/>
                  <a:gd name="T153" fmla="*/ T152 w 2213"/>
                  <a:gd name="T154" fmla="+- 0 4019 3987"/>
                  <a:gd name="T155" fmla="*/ 4019 h 2214"/>
                  <a:gd name="T156" fmla="+- 0 5698 4501"/>
                  <a:gd name="T157" fmla="*/ T156 w 2213"/>
                  <a:gd name="T158" fmla="+- 0 3991 3987"/>
                  <a:gd name="T159" fmla="*/ 3991 h 221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  <a:cxn ang="0">
                    <a:pos x="T145" y="T147"/>
                  </a:cxn>
                  <a:cxn ang="0">
                    <a:pos x="T149" y="T151"/>
                  </a:cxn>
                  <a:cxn ang="0">
                    <a:pos x="T153" y="T155"/>
                  </a:cxn>
                  <a:cxn ang="0">
                    <a:pos x="T157" y="T159"/>
                  </a:cxn>
                </a:cxnLst>
                <a:rect l="0" t="0" r="r" b="b"/>
                <a:pathLst>
                  <a:path w="2213" h="2214">
                    <a:moveTo>
                      <a:pt x="1106" y="0"/>
                    </a:moveTo>
                    <a:lnTo>
                      <a:pt x="1016" y="4"/>
                    </a:lnTo>
                    <a:lnTo>
                      <a:pt x="927" y="15"/>
                    </a:lnTo>
                    <a:lnTo>
                      <a:pt x="840" y="32"/>
                    </a:lnTo>
                    <a:lnTo>
                      <a:pt x="757" y="57"/>
                    </a:lnTo>
                    <a:lnTo>
                      <a:pt x="676" y="87"/>
                    </a:lnTo>
                    <a:lnTo>
                      <a:pt x="598" y="124"/>
                    </a:lnTo>
                    <a:lnTo>
                      <a:pt x="523" y="166"/>
                    </a:lnTo>
                    <a:lnTo>
                      <a:pt x="453" y="214"/>
                    </a:lnTo>
                    <a:lnTo>
                      <a:pt x="386" y="267"/>
                    </a:lnTo>
                    <a:lnTo>
                      <a:pt x="324" y="324"/>
                    </a:lnTo>
                    <a:lnTo>
                      <a:pt x="266" y="387"/>
                    </a:lnTo>
                    <a:lnTo>
                      <a:pt x="213" y="453"/>
                    </a:lnTo>
                    <a:lnTo>
                      <a:pt x="166" y="524"/>
                    </a:lnTo>
                    <a:lnTo>
                      <a:pt x="123" y="598"/>
                    </a:lnTo>
                    <a:lnTo>
                      <a:pt x="87" y="676"/>
                    </a:lnTo>
                    <a:lnTo>
                      <a:pt x="56" y="757"/>
                    </a:lnTo>
                    <a:lnTo>
                      <a:pt x="32" y="841"/>
                    </a:lnTo>
                    <a:lnTo>
                      <a:pt x="14" y="928"/>
                    </a:lnTo>
                    <a:lnTo>
                      <a:pt x="3" y="1016"/>
                    </a:lnTo>
                    <a:lnTo>
                      <a:pt x="0" y="1107"/>
                    </a:lnTo>
                    <a:lnTo>
                      <a:pt x="3" y="1198"/>
                    </a:lnTo>
                    <a:lnTo>
                      <a:pt x="14" y="1287"/>
                    </a:lnTo>
                    <a:lnTo>
                      <a:pt x="32" y="1373"/>
                    </a:lnTo>
                    <a:lnTo>
                      <a:pt x="56" y="1457"/>
                    </a:lnTo>
                    <a:lnTo>
                      <a:pt x="87" y="1538"/>
                    </a:lnTo>
                    <a:lnTo>
                      <a:pt x="123" y="1616"/>
                    </a:lnTo>
                    <a:lnTo>
                      <a:pt x="166" y="1690"/>
                    </a:lnTo>
                    <a:lnTo>
                      <a:pt x="213" y="1761"/>
                    </a:lnTo>
                    <a:lnTo>
                      <a:pt x="266" y="1827"/>
                    </a:lnTo>
                    <a:lnTo>
                      <a:pt x="324" y="1890"/>
                    </a:lnTo>
                    <a:lnTo>
                      <a:pt x="386" y="1947"/>
                    </a:lnTo>
                    <a:lnTo>
                      <a:pt x="453" y="2000"/>
                    </a:lnTo>
                    <a:lnTo>
                      <a:pt x="523" y="2048"/>
                    </a:lnTo>
                    <a:lnTo>
                      <a:pt x="598" y="2090"/>
                    </a:lnTo>
                    <a:lnTo>
                      <a:pt x="676" y="2127"/>
                    </a:lnTo>
                    <a:lnTo>
                      <a:pt x="757" y="2157"/>
                    </a:lnTo>
                    <a:lnTo>
                      <a:pt x="840" y="2182"/>
                    </a:lnTo>
                    <a:lnTo>
                      <a:pt x="927" y="2199"/>
                    </a:lnTo>
                    <a:lnTo>
                      <a:pt x="1016" y="2210"/>
                    </a:lnTo>
                    <a:lnTo>
                      <a:pt x="1106" y="2214"/>
                    </a:lnTo>
                    <a:lnTo>
                      <a:pt x="1197" y="2210"/>
                    </a:lnTo>
                    <a:lnTo>
                      <a:pt x="1286" y="2199"/>
                    </a:lnTo>
                    <a:lnTo>
                      <a:pt x="1372" y="2182"/>
                    </a:lnTo>
                    <a:lnTo>
                      <a:pt x="1456" y="2157"/>
                    </a:lnTo>
                    <a:lnTo>
                      <a:pt x="1537" y="2127"/>
                    </a:lnTo>
                    <a:lnTo>
                      <a:pt x="1615" y="2090"/>
                    </a:lnTo>
                    <a:lnTo>
                      <a:pt x="1689" y="2048"/>
                    </a:lnTo>
                    <a:lnTo>
                      <a:pt x="1760" y="2000"/>
                    </a:lnTo>
                    <a:lnTo>
                      <a:pt x="1827" y="1947"/>
                    </a:lnTo>
                    <a:lnTo>
                      <a:pt x="1889" y="1890"/>
                    </a:lnTo>
                    <a:lnTo>
                      <a:pt x="1947" y="1827"/>
                    </a:lnTo>
                    <a:lnTo>
                      <a:pt x="2000" y="1761"/>
                    </a:lnTo>
                    <a:lnTo>
                      <a:pt x="2047" y="1690"/>
                    </a:lnTo>
                    <a:lnTo>
                      <a:pt x="2090" y="1616"/>
                    </a:lnTo>
                    <a:lnTo>
                      <a:pt x="2126" y="1538"/>
                    </a:lnTo>
                    <a:lnTo>
                      <a:pt x="2157" y="1457"/>
                    </a:lnTo>
                    <a:lnTo>
                      <a:pt x="2181" y="1373"/>
                    </a:lnTo>
                    <a:lnTo>
                      <a:pt x="2199" y="1287"/>
                    </a:lnTo>
                    <a:lnTo>
                      <a:pt x="2210" y="1198"/>
                    </a:lnTo>
                    <a:lnTo>
                      <a:pt x="2213" y="1107"/>
                    </a:lnTo>
                    <a:lnTo>
                      <a:pt x="2210" y="1016"/>
                    </a:lnTo>
                    <a:lnTo>
                      <a:pt x="2199" y="928"/>
                    </a:lnTo>
                    <a:lnTo>
                      <a:pt x="2181" y="841"/>
                    </a:lnTo>
                    <a:lnTo>
                      <a:pt x="2157" y="757"/>
                    </a:lnTo>
                    <a:lnTo>
                      <a:pt x="2126" y="676"/>
                    </a:lnTo>
                    <a:lnTo>
                      <a:pt x="2090" y="598"/>
                    </a:lnTo>
                    <a:lnTo>
                      <a:pt x="2047" y="524"/>
                    </a:lnTo>
                    <a:lnTo>
                      <a:pt x="2000" y="453"/>
                    </a:lnTo>
                    <a:lnTo>
                      <a:pt x="1947" y="387"/>
                    </a:lnTo>
                    <a:lnTo>
                      <a:pt x="1889" y="324"/>
                    </a:lnTo>
                    <a:lnTo>
                      <a:pt x="1827" y="267"/>
                    </a:lnTo>
                    <a:lnTo>
                      <a:pt x="1760" y="214"/>
                    </a:lnTo>
                    <a:lnTo>
                      <a:pt x="1689" y="166"/>
                    </a:lnTo>
                    <a:lnTo>
                      <a:pt x="1615" y="124"/>
                    </a:lnTo>
                    <a:lnTo>
                      <a:pt x="1537" y="87"/>
                    </a:lnTo>
                    <a:lnTo>
                      <a:pt x="1456" y="57"/>
                    </a:lnTo>
                    <a:lnTo>
                      <a:pt x="1372" y="32"/>
                    </a:lnTo>
                    <a:lnTo>
                      <a:pt x="1286" y="15"/>
                    </a:lnTo>
                    <a:lnTo>
                      <a:pt x="1197" y="4"/>
                    </a:lnTo>
                    <a:lnTo>
                      <a:pt x="1106" y="0"/>
                    </a:lnTo>
                    <a:close/>
                  </a:path>
                </a:pathLst>
              </a:custGeom>
              <a:solidFill>
                <a:srgbClr val="D2471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2" name="Group 14"/>
            <p:cNvGrpSpPr>
              <a:grpSpLocks/>
            </p:cNvGrpSpPr>
            <p:nvPr/>
          </p:nvGrpSpPr>
          <p:grpSpPr bwMode="auto">
            <a:xfrm>
              <a:off x="4501" y="3987"/>
              <a:ext cx="2213" cy="2214"/>
              <a:chOff x="4501" y="3987"/>
              <a:chExt cx="2213" cy="2214"/>
            </a:xfrm>
          </p:grpSpPr>
          <p:sp>
            <p:nvSpPr>
              <p:cNvPr id="18" name="Freeform 15"/>
              <p:cNvSpPr>
                <a:spLocks/>
              </p:cNvSpPr>
              <p:nvPr/>
            </p:nvSpPr>
            <p:spPr bwMode="auto">
              <a:xfrm>
                <a:off x="4501" y="3987"/>
                <a:ext cx="2213" cy="2214"/>
              </a:xfrm>
              <a:custGeom>
                <a:avLst/>
                <a:gdLst>
                  <a:gd name="T0" fmla="+- 0 4504 4501"/>
                  <a:gd name="T1" fmla="*/ T0 w 2213"/>
                  <a:gd name="T2" fmla="+- 0 5003 3987"/>
                  <a:gd name="T3" fmla="*/ 5003 h 2214"/>
                  <a:gd name="T4" fmla="+- 0 4533 4501"/>
                  <a:gd name="T5" fmla="*/ T4 w 2213"/>
                  <a:gd name="T6" fmla="+- 0 4828 3987"/>
                  <a:gd name="T7" fmla="*/ 4828 h 2214"/>
                  <a:gd name="T8" fmla="+- 0 4588 4501"/>
                  <a:gd name="T9" fmla="*/ T8 w 2213"/>
                  <a:gd name="T10" fmla="+- 0 4663 3987"/>
                  <a:gd name="T11" fmla="*/ 4663 h 2214"/>
                  <a:gd name="T12" fmla="+- 0 4667 4501"/>
                  <a:gd name="T13" fmla="*/ T12 w 2213"/>
                  <a:gd name="T14" fmla="+- 0 4511 3987"/>
                  <a:gd name="T15" fmla="*/ 4511 h 2214"/>
                  <a:gd name="T16" fmla="+- 0 4767 4501"/>
                  <a:gd name="T17" fmla="*/ T16 w 2213"/>
                  <a:gd name="T18" fmla="+- 0 4374 3987"/>
                  <a:gd name="T19" fmla="*/ 4374 h 2214"/>
                  <a:gd name="T20" fmla="+- 0 4887 4501"/>
                  <a:gd name="T21" fmla="*/ T20 w 2213"/>
                  <a:gd name="T22" fmla="+- 0 4254 3987"/>
                  <a:gd name="T23" fmla="*/ 4254 h 2214"/>
                  <a:gd name="T24" fmla="+- 0 5024 4501"/>
                  <a:gd name="T25" fmla="*/ T24 w 2213"/>
                  <a:gd name="T26" fmla="+- 0 4153 3987"/>
                  <a:gd name="T27" fmla="*/ 4153 h 2214"/>
                  <a:gd name="T28" fmla="+- 0 5177 4501"/>
                  <a:gd name="T29" fmla="*/ T28 w 2213"/>
                  <a:gd name="T30" fmla="+- 0 4074 3987"/>
                  <a:gd name="T31" fmla="*/ 4074 h 2214"/>
                  <a:gd name="T32" fmla="+- 0 5341 4501"/>
                  <a:gd name="T33" fmla="*/ T32 w 2213"/>
                  <a:gd name="T34" fmla="+- 0 4019 3987"/>
                  <a:gd name="T35" fmla="*/ 4019 h 2214"/>
                  <a:gd name="T36" fmla="+- 0 5517 4501"/>
                  <a:gd name="T37" fmla="*/ T36 w 2213"/>
                  <a:gd name="T38" fmla="+- 0 3991 3987"/>
                  <a:gd name="T39" fmla="*/ 3991 h 2214"/>
                  <a:gd name="T40" fmla="+- 0 5698 4501"/>
                  <a:gd name="T41" fmla="*/ T40 w 2213"/>
                  <a:gd name="T42" fmla="+- 0 3991 3987"/>
                  <a:gd name="T43" fmla="*/ 3991 h 2214"/>
                  <a:gd name="T44" fmla="+- 0 5873 4501"/>
                  <a:gd name="T45" fmla="*/ T44 w 2213"/>
                  <a:gd name="T46" fmla="+- 0 4019 3987"/>
                  <a:gd name="T47" fmla="*/ 4019 h 2214"/>
                  <a:gd name="T48" fmla="+- 0 6038 4501"/>
                  <a:gd name="T49" fmla="*/ T48 w 2213"/>
                  <a:gd name="T50" fmla="+- 0 4074 3987"/>
                  <a:gd name="T51" fmla="*/ 4074 h 2214"/>
                  <a:gd name="T52" fmla="+- 0 6190 4501"/>
                  <a:gd name="T53" fmla="*/ T52 w 2213"/>
                  <a:gd name="T54" fmla="+- 0 4153 3987"/>
                  <a:gd name="T55" fmla="*/ 4153 h 2214"/>
                  <a:gd name="T56" fmla="+- 0 6328 4501"/>
                  <a:gd name="T57" fmla="*/ T56 w 2213"/>
                  <a:gd name="T58" fmla="+- 0 4254 3987"/>
                  <a:gd name="T59" fmla="*/ 4254 h 2214"/>
                  <a:gd name="T60" fmla="+- 0 6448 4501"/>
                  <a:gd name="T61" fmla="*/ T60 w 2213"/>
                  <a:gd name="T62" fmla="+- 0 4374 3987"/>
                  <a:gd name="T63" fmla="*/ 4374 h 2214"/>
                  <a:gd name="T64" fmla="+- 0 6548 4501"/>
                  <a:gd name="T65" fmla="*/ T64 w 2213"/>
                  <a:gd name="T66" fmla="+- 0 4511 3987"/>
                  <a:gd name="T67" fmla="*/ 4511 h 2214"/>
                  <a:gd name="T68" fmla="+- 0 6627 4501"/>
                  <a:gd name="T69" fmla="*/ T68 w 2213"/>
                  <a:gd name="T70" fmla="+- 0 4663 3987"/>
                  <a:gd name="T71" fmla="*/ 4663 h 2214"/>
                  <a:gd name="T72" fmla="+- 0 6682 4501"/>
                  <a:gd name="T73" fmla="*/ T72 w 2213"/>
                  <a:gd name="T74" fmla="+- 0 4828 3987"/>
                  <a:gd name="T75" fmla="*/ 4828 h 2214"/>
                  <a:gd name="T76" fmla="+- 0 6711 4501"/>
                  <a:gd name="T77" fmla="*/ T76 w 2213"/>
                  <a:gd name="T78" fmla="+- 0 5003 3987"/>
                  <a:gd name="T79" fmla="*/ 5003 h 2214"/>
                  <a:gd name="T80" fmla="+- 0 6711 4501"/>
                  <a:gd name="T81" fmla="*/ T80 w 2213"/>
                  <a:gd name="T82" fmla="+- 0 5185 3987"/>
                  <a:gd name="T83" fmla="*/ 5185 h 2214"/>
                  <a:gd name="T84" fmla="+- 0 6682 4501"/>
                  <a:gd name="T85" fmla="*/ T84 w 2213"/>
                  <a:gd name="T86" fmla="+- 0 5360 3987"/>
                  <a:gd name="T87" fmla="*/ 5360 h 2214"/>
                  <a:gd name="T88" fmla="+- 0 6627 4501"/>
                  <a:gd name="T89" fmla="*/ T88 w 2213"/>
                  <a:gd name="T90" fmla="+- 0 5525 3987"/>
                  <a:gd name="T91" fmla="*/ 5525 h 2214"/>
                  <a:gd name="T92" fmla="+- 0 6548 4501"/>
                  <a:gd name="T93" fmla="*/ T92 w 2213"/>
                  <a:gd name="T94" fmla="+- 0 5677 3987"/>
                  <a:gd name="T95" fmla="*/ 5677 h 2214"/>
                  <a:gd name="T96" fmla="+- 0 6448 4501"/>
                  <a:gd name="T97" fmla="*/ T96 w 2213"/>
                  <a:gd name="T98" fmla="+- 0 5814 3987"/>
                  <a:gd name="T99" fmla="*/ 5814 h 2214"/>
                  <a:gd name="T100" fmla="+- 0 6328 4501"/>
                  <a:gd name="T101" fmla="*/ T100 w 2213"/>
                  <a:gd name="T102" fmla="+- 0 5934 3987"/>
                  <a:gd name="T103" fmla="*/ 5934 h 2214"/>
                  <a:gd name="T104" fmla="+- 0 6190 4501"/>
                  <a:gd name="T105" fmla="*/ T104 w 2213"/>
                  <a:gd name="T106" fmla="+- 0 6035 3987"/>
                  <a:gd name="T107" fmla="*/ 6035 h 2214"/>
                  <a:gd name="T108" fmla="+- 0 6038 4501"/>
                  <a:gd name="T109" fmla="*/ T108 w 2213"/>
                  <a:gd name="T110" fmla="+- 0 6114 3987"/>
                  <a:gd name="T111" fmla="*/ 6114 h 2214"/>
                  <a:gd name="T112" fmla="+- 0 5873 4501"/>
                  <a:gd name="T113" fmla="*/ T112 w 2213"/>
                  <a:gd name="T114" fmla="+- 0 6169 3987"/>
                  <a:gd name="T115" fmla="*/ 6169 h 2214"/>
                  <a:gd name="T116" fmla="+- 0 5698 4501"/>
                  <a:gd name="T117" fmla="*/ T116 w 2213"/>
                  <a:gd name="T118" fmla="+- 0 6197 3987"/>
                  <a:gd name="T119" fmla="*/ 6197 h 2214"/>
                  <a:gd name="T120" fmla="+- 0 5517 4501"/>
                  <a:gd name="T121" fmla="*/ T120 w 2213"/>
                  <a:gd name="T122" fmla="+- 0 6197 3987"/>
                  <a:gd name="T123" fmla="*/ 6197 h 2214"/>
                  <a:gd name="T124" fmla="+- 0 5341 4501"/>
                  <a:gd name="T125" fmla="*/ T124 w 2213"/>
                  <a:gd name="T126" fmla="+- 0 6169 3987"/>
                  <a:gd name="T127" fmla="*/ 6169 h 2214"/>
                  <a:gd name="T128" fmla="+- 0 5177 4501"/>
                  <a:gd name="T129" fmla="*/ T128 w 2213"/>
                  <a:gd name="T130" fmla="+- 0 6114 3987"/>
                  <a:gd name="T131" fmla="*/ 6114 h 2214"/>
                  <a:gd name="T132" fmla="+- 0 5024 4501"/>
                  <a:gd name="T133" fmla="*/ T132 w 2213"/>
                  <a:gd name="T134" fmla="+- 0 6035 3987"/>
                  <a:gd name="T135" fmla="*/ 6035 h 2214"/>
                  <a:gd name="T136" fmla="+- 0 4887 4501"/>
                  <a:gd name="T137" fmla="*/ T136 w 2213"/>
                  <a:gd name="T138" fmla="+- 0 5934 3987"/>
                  <a:gd name="T139" fmla="*/ 5934 h 2214"/>
                  <a:gd name="T140" fmla="+- 0 4767 4501"/>
                  <a:gd name="T141" fmla="*/ T140 w 2213"/>
                  <a:gd name="T142" fmla="+- 0 5814 3987"/>
                  <a:gd name="T143" fmla="*/ 5814 h 2214"/>
                  <a:gd name="T144" fmla="+- 0 4667 4501"/>
                  <a:gd name="T145" fmla="*/ T144 w 2213"/>
                  <a:gd name="T146" fmla="+- 0 5677 3987"/>
                  <a:gd name="T147" fmla="*/ 5677 h 2214"/>
                  <a:gd name="T148" fmla="+- 0 4588 4501"/>
                  <a:gd name="T149" fmla="*/ T148 w 2213"/>
                  <a:gd name="T150" fmla="+- 0 5525 3987"/>
                  <a:gd name="T151" fmla="*/ 5525 h 2214"/>
                  <a:gd name="T152" fmla="+- 0 4533 4501"/>
                  <a:gd name="T153" fmla="*/ T152 w 2213"/>
                  <a:gd name="T154" fmla="+- 0 5360 3987"/>
                  <a:gd name="T155" fmla="*/ 5360 h 2214"/>
                  <a:gd name="T156" fmla="+- 0 4504 4501"/>
                  <a:gd name="T157" fmla="*/ T156 w 2213"/>
                  <a:gd name="T158" fmla="+- 0 5185 3987"/>
                  <a:gd name="T159" fmla="*/ 5185 h 221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  <a:cxn ang="0">
                    <a:pos x="T145" y="T147"/>
                  </a:cxn>
                  <a:cxn ang="0">
                    <a:pos x="T149" y="T151"/>
                  </a:cxn>
                  <a:cxn ang="0">
                    <a:pos x="T153" y="T155"/>
                  </a:cxn>
                  <a:cxn ang="0">
                    <a:pos x="T157" y="T159"/>
                  </a:cxn>
                </a:cxnLst>
                <a:rect l="0" t="0" r="r" b="b"/>
                <a:pathLst>
                  <a:path w="2213" h="2214">
                    <a:moveTo>
                      <a:pt x="0" y="1107"/>
                    </a:moveTo>
                    <a:lnTo>
                      <a:pt x="3" y="1016"/>
                    </a:lnTo>
                    <a:lnTo>
                      <a:pt x="14" y="928"/>
                    </a:lnTo>
                    <a:lnTo>
                      <a:pt x="32" y="841"/>
                    </a:lnTo>
                    <a:lnTo>
                      <a:pt x="56" y="757"/>
                    </a:lnTo>
                    <a:lnTo>
                      <a:pt x="87" y="676"/>
                    </a:lnTo>
                    <a:lnTo>
                      <a:pt x="123" y="598"/>
                    </a:lnTo>
                    <a:lnTo>
                      <a:pt x="166" y="524"/>
                    </a:lnTo>
                    <a:lnTo>
                      <a:pt x="213" y="453"/>
                    </a:lnTo>
                    <a:lnTo>
                      <a:pt x="266" y="387"/>
                    </a:lnTo>
                    <a:lnTo>
                      <a:pt x="324" y="324"/>
                    </a:lnTo>
                    <a:lnTo>
                      <a:pt x="386" y="267"/>
                    </a:lnTo>
                    <a:lnTo>
                      <a:pt x="453" y="214"/>
                    </a:lnTo>
                    <a:lnTo>
                      <a:pt x="523" y="166"/>
                    </a:lnTo>
                    <a:lnTo>
                      <a:pt x="598" y="124"/>
                    </a:lnTo>
                    <a:lnTo>
                      <a:pt x="676" y="87"/>
                    </a:lnTo>
                    <a:lnTo>
                      <a:pt x="757" y="57"/>
                    </a:lnTo>
                    <a:lnTo>
                      <a:pt x="840" y="32"/>
                    </a:lnTo>
                    <a:lnTo>
                      <a:pt x="927" y="15"/>
                    </a:lnTo>
                    <a:lnTo>
                      <a:pt x="1016" y="4"/>
                    </a:lnTo>
                    <a:lnTo>
                      <a:pt x="1106" y="0"/>
                    </a:lnTo>
                    <a:lnTo>
                      <a:pt x="1197" y="4"/>
                    </a:lnTo>
                    <a:lnTo>
                      <a:pt x="1286" y="15"/>
                    </a:lnTo>
                    <a:lnTo>
                      <a:pt x="1372" y="32"/>
                    </a:lnTo>
                    <a:lnTo>
                      <a:pt x="1456" y="57"/>
                    </a:lnTo>
                    <a:lnTo>
                      <a:pt x="1537" y="87"/>
                    </a:lnTo>
                    <a:lnTo>
                      <a:pt x="1615" y="124"/>
                    </a:lnTo>
                    <a:lnTo>
                      <a:pt x="1689" y="166"/>
                    </a:lnTo>
                    <a:lnTo>
                      <a:pt x="1760" y="214"/>
                    </a:lnTo>
                    <a:lnTo>
                      <a:pt x="1827" y="267"/>
                    </a:lnTo>
                    <a:lnTo>
                      <a:pt x="1889" y="324"/>
                    </a:lnTo>
                    <a:lnTo>
                      <a:pt x="1947" y="387"/>
                    </a:lnTo>
                    <a:lnTo>
                      <a:pt x="2000" y="453"/>
                    </a:lnTo>
                    <a:lnTo>
                      <a:pt x="2047" y="524"/>
                    </a:lnTo>
                    <a:lnTo>
                      <a:pt x="2090" y="598"/>
                    </a:lnTo>
                    <a:lnTo>
                      <a:pt x="2126" y="676"/>
                    </a:lnTo>
                    <a:lnTo>
                      <a:pt x="2157" y="757"/>
                    </a:lnTo>
                    <a:lnTo>
                      <a:pt x="2181" y="841"/>
                    </a:lnTo>
                    <a:lnTo>
                      <a:pt x="2199" y="928"/>
                    </a:lnTo>
                    <a:lnTo>
                      <a:pt x="2210" y="1016"/>
                    </a:lnTo>
                    <a:lnTo>
                      <a:pt x="2213" y="1107"/>
                    </a:lnTo>
                    <a:lnTo>
                      <a:pt x="2210" y="1198"/>
                    </a:lnTo>
                    <a:lnTo>
                      <a:pt x="2199" y="1287"/>
                    </a:lnTo>
                    <a:lnTo>
                      <a:pt x="2181" y="1373"/>
                    </a:lnTo>
                    <a:lnTo>
                      <a:pt x="2157" y="1457"/>
                    </a:lnTo>
                    <a:lnTo>
                      <a:pt x="2126" y="1538"/>
                    </a:lnTo>
                    <a:lnTo>
                      <a:pt x="2090" y="1616"/>
                    </a:lnTo>
                    <a:lnTo>
                      <a:pt x="2047" y="1690"/>
                    </a:lnTo>
                    <a:lnTo>
                      <a:pt x="2000" y="1761"/>
                    </a:lnTo>
                    <a:lnTo>
                      <a:pt x="1947" y="1827"/>
                    </a:lnTo>
                    <a:lnTo>
                      <a:pt x="1889" y="1890"/>
                    </a:lnTo>
                    <a:lnTo>
                      <a:pt x="1827" y="1947"/>
                    </a:lnTo>
                    <a:lnTo>
                      <a:pt x="1760" y="2000"/>
                    </a:lnTo>
                    <a:lnTo>
                      <a:pt x="1689" y="2048"/>
                    </a:lnTo>
                    <a:lnTo>
                      <a:pt x="1615" y="2090"/>
                    </a:lnTo>
                    <a:lnTo>
                      <a:pt x="1537" y="2127"/>
                    </a:lnTo>
                    <a:lnTo>
                      <a:pt x="1456" y="2157"/>
                    </a:lnTo>
                    <a:lnTo>
                      <a:pt x="1372" y="2182"/>
                    </a:lnTo>
                    <a:lnTo>
                      <a:pt x="1286" y="2199"/>
                    </a:lnTo>
                    <a:lnTo>
                      <a:pt x="1197" y="2210"/>
                    </a:lnTo>
                    <a:lnTo>
                      <a:pt x="1106" y="2214"/>
                    </a:lnTo>
                    <a:lnTo>
                      <a:pt x="1016" y="2210"/>
                    </a:lnTo>
                    <a:lnTo>
                      <a:pt x="927" y="2199"/>
                    </a:lnTo>
                    <a:lnTo>
                      <a:pt x="840" y="2182"/>
                    </a:lnTo>
                    <a:lnTo>
                      <a:pt x="757" y="2157"/>
                    </a:lnTo>
                    <a:lnTo>
                      <a:pt x="676" y="2127"/>
                    </a:lnTo>
                    <a:lnTo>
                      <a:pt x="598" y="2090"/>
                    </a:lnTo>
                    <a:lnTo>
                      <a:pt x="523" y="2048"/>
                    </a:lnTo>
                    <a:lnTo>
                      <a:pt x="453" y="2000"/>
                    </a:lnTo>
                    <a:lnTo>
                      <a:pt x="386" y="1947"/>
                    </a:lnTo>
                    <a:lnTo>
                      <a:pt x="324" y="1890"/>
                    </a:lnTo>
                    <a:lnTo>
                      <a:pt x="266" y="1827"/>
                    </a:lnTo>
                    <a:lnTo>
                      <a:pt x="213" y="1761"/>
                    </a:lnTo>
                    <a:lnTo>
                      <a:pt x="166" y="1690"/>
                    </a:lnTo>
                    <a:lnTo>
                      <a:pt x="123" y="1616"/>
                    </a:lnTo>
                    <a:lnTo>
                      <a:pt x="87" y="1538"/>
                    </a:lnTo>
                    <a:lnTo>
                      <a:pt x="56" y="1457"/>
                    </a:lnTo>
                    <a:lnTo>
                      <a:pt x="32" y="1373"/>
                    </a:lnTo>
                    <a:lnTo>
                      <a:pt x="14" y="1287"/>
                    </a:lnTo>
                    <a:lnTo>
                      <a:pt x="3" y="1198"/>
                    </a:lnTo>
                    <a:lnTo>
                      <a:pt x="0" y="1107"/>
                    </a:lnTo>
                    <a:close/>
                  </a:path>
                </a:pathLst>
              </a:custGeom>
              <a:noFill/>
              <a:ln w="25400">
                <a:solidFill>
                  <a:srgbClr val="FFFF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3" name="Group 11"/>
            <p:cNvGrpSpPr>
              <a:grpSpLocks/>
            </p:cNvGrpSpPr>
            <p:nvPr/>
          </p:nvGrpSpPr>
          <p:grpSpPr bwMode="auto">
            <a:xfrm>
              <a:off x="5846" y="2234"/>
              <a:ext cx="417" cy="575"/>
              <a:chOff x="5846" y="2234"/>
              <a:chExt cx="417" cy="575"/>
            </a:xfrm>
          </p:grpSpPr>
          <p:sp>
            <p:nvSpPr>
              <p:cNvPr id="16" name="Freeform 13"/>
              <p:cNvSpPr>
                <a:spLocks/>
              </p:cNvSpPr>
              <p:nvPr/>
            </p:nvSpPr>
            <p:spPr bwMode="auto">
              <a:xfrm>
                <a:off x="5846" y="2234"/>
                <a:ext cx="417" cy="575"/>
              </a:xfrm>
              <a:custGeom>
                <a:avLst/>
                <a:gdLst>
                  <a:gd name="T0" fmla="+- 0 6120 5846"/>
                  <a:gd name="T1" fmla="*/ T0 w 417"/>
                  <a:gd name="T2" fmla="+- 0 2234 2234"/>
                  <a:gd name="T3" fmla="*/ 2234 h 575"/>
                  <a:gd name="T4" fmla="+- 0 5846 5846"/>
                  <a:gd name="T5" fmla="*/ T4 w 417"/>
                  <a:gd name="T6" fmla="+- 0 2462 2234"/>
                  <a:gd name="T7" fmla="*/ 2462 h 575"/>
                  <a:gd name="T8" fmla="+- 0 5934 5846"/>
                  <a:gd name="T9" fmla="*/ T8 w 417"/>
                  <a:gd name="T10" fmla="+- 0 2808 2234"/>
                  <a:gd name="T11" fmla="*/ 2808 h 575"/>
                  <a:gd name="T12" fmla="+- 0 5971 5846"/>
                  <a:gd name="T13" fmla="*/ T12 w 417"/>
                  <a:gd name="T14" fmla="+- 0 2693 2234"/>
                  <a:gd name="T15" fmla="*/ 2693 h 575"/>
                  <a:gd name="T16" fmla="+- 0 6171 5846"/>
                  <a:gd name="T17" fmla="*/ T16 w 417"/>
                  <a:gd name="T18" fmla="+- 0 2693 2234"/>
                  <a:gd name="T19" fmla="*/ 2693 h 575"/>
                  <a:gd name="T20" fmla="+- 0 6264 5846"/>
                  <a:gd name="T21" fmla="*/ T20 w 417"/>
                  <a:gd name="T22" fmla="+- 0 2407 2234"/>
                  <a:gd name="T23" fmla="*/ 2407 h 575"/>
                  <a:gd name="T24" fmla="+- 0 6083 5846"/>
                  <a:gd name="T25" fmla="*/ T24 w 417"/>
                  <a:gd name="T26" fmla="+- 0 2349 2234"/>
                  <a:gd name="T27" fmla="*/ 2349 h 575"/>
                  <a:gd name="T28" fmla="+- 0 6120 5846"/>
                  <a:gd name="T29" fmla="*/ T28 w 417"/>
                  <a:gd name="T30" fmla="+- 0 2234 2234"/>
                  <a:gd name="T31" fmla="*/ 2234 h 5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</a:cxnLst>
                <a:rect l="0" t="0" r="r" b="b"/>
                <a:pathLst>
                  <a:path w="417" h="575">
                    <a:moveTo>
                      <a:pt x="274" y="0"/>
                    </a:moveTo>
                    <a:lnTo>
                      <a:pt x="0" y="228"/>
                    </a:lnTo>
                    <a:lnTo>
                      <a:pt x="88" y="574"/>
                    </a:lnTo>
                    <a:lnTo>
                      <a:pt x="125" y="459"/>
                    </a:lnTo>
                    <a:lnTo>
                      <a:pt x="325" y="459"/>
                    </a:lnTo>
                    <a:lnTo>
                      <a:pt x="418" y="173"/>
                    </a:lnTo>
                    <a:lnTo>
                      <a:pt x="237" y="115"/>
                    </a:lnTo>
                    <a:lnTo>
                      <a:pt x="274" y="0"/>
                    </a:lnTo>
                    <a:close/>
                  </a:path>
                </a:pathLst>
              </a:custGeom>
              <a:solidFill>
                <a:srgbClr val="E6B0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12"/>
              <p:cNvSpPr>
                <a:spLocks/>
              </p:cNvSpPr>
              <p:nvPr/>
            </p:nvSpPr>
            <p:spPr bwMode="auto">
              <a:xfrm>
                <a:off x="5846" y="2234"/>
                <a:ext cx="417" cy="575"/>
              </a:xfrm>
              <a:custGeom>
                <a:avLst/>
                <a:gdLst>
                  <a:gd name="T0" fmla="+- 0 6171 5846"/>
                  <a:gd name="T1" fmla="*/ T0 w 417"/>
                  <a:gd name="T2" fmla="+- 0 2693 2234"/>
                  <a:gd name="T3" fmla="*/ 2693 h 575"/>
                  <a:gd name="T4" fmla="+- 0 5971 5846"/>
                  <a:gd name="T5" fmla="*/ T4 w 417"/>
                  <a:gd name="T6" fmla="+- 0 2693 2234"/>
                  <a:gd name="T7" fmla="*/ 2693 h 575"/>
                  <a:gd name="T8" fmla="+- 0 6152 5846"/>
                  <a:gd name="T9" fmla="*/ T8 w 417"/>
                  <a:gd name="T10" fmla="+- 0 2752 2234"/>
                  <a:gd name="T11" fmla="*/ 2752 h 575"/>
                  <a:gd name="T12" fmla="+- 0 6171 5846"/>
                  <a:gd name="T13" fmla="*/ T12 w 417"/>
                  <a:gd name="T14" fmla="+- 0 2693 2234"/>
                  <a:gd name="T15" fmla="*/ 2693 h 575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</a:cxnLst>
                <a:rect l="0" t="0" r="r" b="b"/>
                <a:pathLst>
                  <a:path w="417" h="575">
                    <a:moveTo>
                      <a:pt x="325" y="459"/>
                    </a:moveTo>
                    <a:lnTo>
                      <a:pt x="125" y="459"/>
                    </a:lnTo>
                    <a:lnTo>
                      <a:pt x="306" y="518"/>
                    </a:lnTo>
                    <a:lnTo>
                      <a:pt x="325" y="459"/>
                    </a:lnTo>
                    <a:close/>
                  </a:path>
                </a:pathLst>
              </a:custGeom>
              <a:solidFill>
                <a:srgbClr val="E6B0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14" name="Group 9"/>
            <p:cNvGrpSpPr>
              <a:grpSpLocks/>
            </p:cNvGrpSpPr>
            <p:nvPr/>
          </p:nvGrpSpPr>
          <p:grpSpPr bwMode="auto">
            <a:xfrm>
              <a:off x="3517" y="958"/>
              <a:ext cx="2213" cy="2214"/>
              <a:chOff x="3517" y="958"/>
              <a:chExt cx="2213" cy="2214"/>
            </a:xfrm>
          </p:grpSpPr>
          <p:sp>
            <p:nvSpPr>
              <p:cNvPr id="15" name="Freeform 10"/>
              <p:cNvSpPr>
                <a:spLocks/>
              </p:cNvSpPr>
              <p:nvPr/>
            </p:nvSpPr>
            <p:spPr bwMode="auto">
              <a:xfrm>
                <a:off x="3517" y="958"/>
                <a:ext cx="2213" cy="2214"/>
              </a:xfrm>
              <a:custGeom>
                <a:avLst/>
                <a:gdLst>
                  <a:gd name="T0" fmla="+- 0 4532 3517"/>
                  <a:gd name="T1" fmla="*/ T0 w 2213"/>
                  <a:gd name="T2" fmla="+- 0 962 958"/>
                  <a:gd name="T3" fmla="*/ 962 h 2214"/>
                  <a:gd name="T4" fmla="+- 0 4357 3517"/>
                  <a:gd name="T5" fmla="*/ T4 w 2213"/>
                  <a:gd name="T6" fmla="+- 0 990 958"/>
                  <a:gd name="T7" fmla="*/ 990 h 2214"/>
                  <a:gd name="T8" fmla="+- 0 4192 3517"/>
                  <a:gd name="T9" fmla="*/ T8 w 2213"/>
                  <a:gd name="T10" fmla="+- 0 1045 958"/>
                  <a:gd name="T11" fmla="*/ 1045 h 2214"/>
                  <a:gd name="T12" fmla="+- 0 4040 3517"/>
                  <a:gd name="T13" fmla="*/ T12 w 2213"/>
                  <a:gd name="T14" fmla="+- 0 1124 958"/>
                  <a:gd name="T15" fmla="*/ 1124 h 2214"/>
                  <a:gd name="T16" fmla="+- 0 3903 3517"/>
                  <a:gd name="T17" fmla="*/ T16 w 2213"/>
                  <a:gd name="T18" fmla="+- 0 1224 958"/>
                  <a:gd name="T19" fmla="*/ 1224 h 2214"/>
                  <a:gd name="T20" fmla="+- 0 3783 3517"/>
                  <a:gd name="T21" fmla="*/ T20 w 2213"/>
                  <a:gd name="T22" fmla="+- 0 1345 958"/>
                  <a:gd name="T23" fmla="*/ 1345 h 2214"/>
                  <a:gd name="T24" fmla="+- 0 3682 3517"/>
                  <a:gd name="T25" fmla="*/ T24 w 2213"/>
                  <a:gd name="T26" fmla="+- 0 1482 958"/>
                  <a:gd name="T27" fmla="*/ 1482 h 2214"/>
                  <a:gd name="T28" fmla="+- 0 3604 3517"/>
                  <a:gd name="T29" fmla="*/ T28 w 2213"/>
                  <a:gd name="T30" fmla="+- 0 1634 958"/>
                  <a:gd name="T31" fmla="*/ 1634 h 2214"/>
                  <a:gd name="T32" fmla="+- 0 3549 3517"/>
                  <a:gd name="T33" fmla="*/ T32 w 2213"/>
                  <a:gd name="T34" fmla="+- 0 1799 958"/>
                  <a:gd name="T35" fmla="*/ 1799 h 2214"/>
                  <a:gd name="T36" fmla="+- 0 3520 3517"/>
                  <a:gd name="T37" fmla="*/ T36 w 2213"/>
                  <a:gd name="T38" fmla="+- 0 1974 958"/>
                  <a:gd name="T39" fmla="*/ 1974 h 2214"/>
                  <a:gd name="T40" fmla="+- 0 3520 3517"/>
                  <a:gd name="T41" fmla="*/ T40 w 2213"/>
                  <a:gd name="T42" fmla="+- 0 2156 958"/>
                  <a:gd name="T43" fmla="*/ 2156 h 2214"/>
                  <a:gd name="T44" fmla="+- 0 3549 3517"/>
                  <a:gd name="T45" fmla="*/ T44 w 2213"/>
                  <a:gd name="T46" fmla="+- 0 2331 958"/>
                  <a:gd name="T47" fmla="*/ 2331 h 2214"/>
                  <a:gd name="T48" fmla="+- 0 3604 3517"/>
                  <a:gd name="T49" fmla="*/ T48 w 2213"/>
                  <a:gd name="T50" fmla="+- 0 2496 958"/>
                  <a:gd name="T51" fmla="*/ 2496 h 2214"/>
                  <a:gd name="T52" fmla="+- 0 3682 3517"/>
                  <a:gd name="T53" fmla="*/ T52 w 2213"/>
                  <a:gd name="T54" fmla="+- 0 2648 958"/>
                  <a:gd name="T55" fmla="*/ 2648 h 2214"/>
                  <a:gd name="T56" fmla="+- 0 3783 3517"/>
                  <a:gd name="T57" fmla="*/ T56 w 2213"/>
                  <a:gd name="T58" fmla="+- 0 2785 958"/>
                  <a:gd name="T59" fmla="*/ 2785 h 2214"/>
                  <a:gd name="T60" fmla="+- 0 3903 3517"/>
                  <a:gd name="T61" fmla="*/ T60 w 2213"/>
                  <a:gd name="T62" fmla="+- 0 2905 958"/>
                  <a:gd name="T63" fmla="*/ 2905 h 2214"/>
                  <a:gd name="T64" fmla="+- 0 4040 3517"/>
                  <a:gd name="T65" fmla="*/ T64 w 2213"/>
                  <a:gd name="T66" fmla="+- 0 3006 958"/>
                  <a:gd name="T67" fmla="*/ 3006 h 2214"/>
                  <a:gd name="T68" fmla="+- 0 4192 3517"/>
                  <a:gd name="T69" fmla="*/ T68 w 2213"/>
                  <a:gd name="T70" fmla="+- 0 3085 958"/>
                  <a:gd name="T71" fmla="*/ 3085 h 2214"/>
                  <a:gd name="T72" fmla="+- 0 4357 3517"/>
                  <a:gd name="T73" fmla="*/ T72 w 2213"/>
                  <a:gd name="T74" fmla="+- 0 3139 958"/>
                  <a:gd name="T75" fmla="*/ 3139 h 2214"/>
                  <a:gd name="T76" fmla="+- 0 4532 3517"/>
                  <a:gd name="T77" fmla="*/ T76 w 2213"/>
                  <a:gd name="T78" fmla="+- 0 3168 958"/>
                  <a:gd name="T79" fmla="*/ 3168 h 2214"/>
                  <a:gd name="T80" fmla="+- 0 4714 3517"/>
                  <a:gd name="T81" fmla="*/ T80 w 2213"/>
                  <a:gd name="T82" fmla="+- 0 3168 958"/>
                  <a:gd name="T83" fmla="*/ 3168 h 2214"/>
                  <a:gd name="T84" fmla="+- 0 4889 3517"/>
                  <a:gd name="T85" fmla="*/ T84 w 2213"/>
                  <a:gd name="T86" fmla="+- 0 3139 958"/>
                  <a:gd name="T87" fmla="*/ 3139 h 2214"/>
                  <a:gd name="T88" fmla="+- 0 5054 3517"/>
                  <a:gd name="T89" fmla="*/ T88 w 2213"/>
                  <a:gd name="T90" fmla="+- 0 3085 958"/>
                  <a:gd name="T91" fmla="*/ 3085 h 2214"/>
                  <a:gd name="T92" fmla="+- 0 5206 3517"/>
                  <a:gd name="T93" fmla="*/ T92 w 2213"/>
                  <a:gd name="T94" fmla="+- 0 3006 958"/>
                  <a:gd name="T95" fmla="*/ 3006 h 2214"/>
                  <a:gd name="T96" fmla="+- 0 5343 3517"/>
                  <a:gd name="T97" fmla="*/ T96 w 2213"/>
                  <a:gd name="T98" fmla="+- 0 2905 958"/>
                  <a:gd name="T99" fmla="*/ 2905 h 2214"/>
                  <a:gd name="T100" fmla="+- 0 5464 3517"/>
                  <a:gd name="T101" fmla="*/ T100 w 2213"/>
                  <a:gd name="T102" fmla="+- 0 2785 958"/>
                  <a:gd name="T103" fmla="*/ 2785 h 2214"/>
                  <a:gd name="T104" fmla="+- 0 5564 3517"/>
                  <a:gd name="T105" fmla="*/ T104 w 2213"/>
                  <a:gd name="T106" fmla="+- 0 2648 958"/>
                  <a:gd name="T107" fmla="*/ 2648 h 2214"/>
                  <a:gd name="T108" fmla="+- 0 5643 3517"/>
                  <a:gd name="T109" fmla="*/ T108 w 2213"/>
                  <a:gd name="T110" fmla="+- 0 2496 958"/>
                  <a:gd name="T111" fmla="*/ 2496 h 2214"/>
                  <a:gd name="T112" fmla="+- 0 5698 3517"/>
                  <a:gd name="T113" fmla="*/ T112 w 2213"/>
                  <a:gd name="T114" fmla="+- 0 2331 958"/>
                  <a:gd name="T115" fmla="*/ 2331 h 2214"/>
                  <a:gd name="T116" fmla="+- 0 5726 3517"/>
                  <a:gd name="T117" fmla="*/ T116 w 2213"/>
                  <a:gd name="T118" fmla="+- 0 2156 958"/>
                  <a:gd name="T119" fmla="*/ 2156 h 2214"/>
                  <a:gd name="T120" fmla="+- 0 5726 3517"/>
                  <a:gd name="T121" fmla="*/ T120 w 2213"/>
                  <a:gd name="T122" fmla="+- 0 1974 958"/>
                  <a:gd name="T123" fmla="*/ 1974 h 2214"/>
                  <a:gd name="T124" fmla="+- 0 5698 3517"/>
                  <a:gd name="T125" fmla="*/ T124 w 2213"/>
                  <a:gd name="T126" fmla="+- 0 1799 958"/>
                  <a:gd name="T127" fmla="*/ 1799 h 2214"/>
                  <a:gd name="T128" fmla="+- 0 5643 3517"/>
                  <a:gd name="T129" fmla="*/ T128 w 2213"/>
                  <a:gd name="T130" fmla="+- 0 1634 958"/>
                  <a:gd name="T131" fmla="*/ 1634 h 2214"/>
                  <a:gd name="T132" fmla="+- 0 5564 3517"/>
                  <a:gd name="T133" fmla="*/ T132 w 2213"/>
                  <a:gd name="T134" fmla="+- 0 1482 958"/>
                  <a:gd name="T135" fmla="*/ 1482 h 2214"/>
                  <a:gd name="T136" fmla="+- 0 5464 3517"/>
                  <a:gd name="T137" fmla="*/ T136 w 2213"/>
                  <a:gd name="T138" fmla="+- 0 1345 958"/>
                  <a:gd name="T139" fmla="*/ 1345 h 2214"/>
                  <a:gd name="T140" fmla="+- 0 5343 3517"/>
                  <a:gd name="T141" fmla="*/ T140 w 2213"/>
                  <a:gd name="T142" fmla="+- 0 1224 958"/>
                  <a:gd name="T143" fmla="*/ 1224 h 2214"/>
                  <a:gd name="T144" fmla="+- 0 5206 3517"/>
                  <a:gd name="T145" fmla="*/ T144 w 2213"/>
                  <a:gd name="T146" fmla="+- 0 1124 958"/>
                  <a:gd name="T147" fmla="*/ 1124 h 2214"/>
                  <a:gd name="T148" fmla="+- 0 5054 3517"/>
                  <a:gd name="T149" fmla="*/ T148 w 2213"/>
                  <a:gd name="T150" fmla="+- 0 1045 958"/>
                  <a:gd name="T151" fmla="*/ 1045 h 2214"/>
                  <a:gd name="T152" fmla="+- 0 4889 3517"/>
                  <a:gd name="T153" fmla="*/ T152 w 2213"/>
                  <a:gd name="T154" fmla="+- 0 990 958"/>
                  <a:gd name="T155" fmla="*/ 990 h 2214"/>
                  <a:gd name="T156" fmla="+- 0 4714 3517"/>
                  <a:gd name="T157" fmla="*/ T156 w 2213"/>
                  <a:gd name="T158" fmla="+- 0 962 958"/>
                  <a:gd name="T159" fmla="*/ 962 h 2214"/>
                </a:gdLst>
                <a:ahLst/>
                <a:cxnLst>
                  <a:cxn ang="0">
                    <a:pos x="T1" y="T3"/>
                  </a:cxn>
                  <a:cxn ang="0">
                    <a:pos x="T5" y="T7"/>
                  </a:cxn>
                  <a:cxn ang="0">
                    <a:pos x="T9" y="T11"/>
                  </a:cxn>
                  <a:cxn ang="0">
                    <a:pos x="T13" y="T15"/>
                  </a:cxn>
                  <a:cxn ang="0">
                    <a:pos x="T17" y="T19"/>
                  </a:cxn>
                  <a:cxn ang="0">
                    <a:pos x="T21" y="T23"/>
                  </a:cxn>
                  <a:cxn ang="0">
                    <a:pos x="T25" y="T27"/>
                  </a:cxn>
                  <a:cxn ang="0">
                    <a:pos x="T29" y="T31"/>
                  </a:cxn>
                  <a:cxn ang="0">
                    <a:pos x="T33" y="T35"/>
                  </a:cxn>
                  <a:cxn ang="0">
                    <a:pos x="T37" y="T39"/>
                  </a:cxn>
                  <a:cxn ang="0">
                    <a:pos x="T41" y="T43"/>
                  </a:cxn>
                  <a:cxn ang="0">
                    <a:pos x="T45" y="T47"/>
                  </a:cxn>
                  <a:cxn ang="0">
                    <a:pos x="T49" y="T51"/>
                  </a:cxn>
                  <a:cxn ang="0">
                    <a:pos x="T53" y="T55"/>
                  </a:cxn>
                  <a:cxn ang="0">
                    <a:pos x="T57" y="T59"/>
                  </a:cxn>
                  <a:cxn ang="0">
                    <a:pos x="T61" y="T63"/>
                  </a:cxn>
                  <a:cxn ang="0">
                    <a:pos x="T65" y="T67"/>
                  </a:cxn>
                  <a:cxn ang="0">
                    <a:pos x="T69" y="T71"/>
                  </a:cxn>
                  <a:cxn ang="0">
                    <a:pos x="T73" y="T75"/>
                  </a:cxn>
                  <a:cxn ang="0">
                    <a:pos x="T77" y="T79"/>
                  </a:cxn>
                  <a:cxn ang="0">
                    <a:pos x="T81" y="T83"/>
                  </a:cxn>
                  <a:cxn ang="0">
                    <a:pos x="T85" y="T87"/>
                  </a:cxn>
                  <a:cxn ang="0">
                    <a:pos x="T89" y="T91"/>
                  </a:cxn>
                  <a:cxn ang="0">
                    <a:pos x="T93" y="T95"/>
                  </a:cxn>
                  <a:cxn ang="0">
                    <a:pos x="T97" y="T99"/>
                  </a:cxn>
                  <a:cxn ang="0">
                    <a:pos x="T101" y="T103"/>
                  </a:cxn>
                  <a:cxn ang="0">
                    <a:pos x="T105" y="T107"/>
                  </a:cxn>
                  <a:cxn ang="0">
                    <a:pos x="T109" y="T111"/>
                  </a:cxn>
                  <a:cxn ang="0">
                    <a:pos x="T113" y="T115"/>
                  </a:cxn>
                  <a:cxn ang="0">
                    <a:pos x="T117" y="T119"/>
                  </a:cxn>
                  <a:cxn ang="0">
                    <a:pos x="T121" y="T123"/>
                  </a:cxn>
                  <a:cxn ang="0">
                    <a:pos x="T125" y="T127"/>
                  </a:cxn>
                  <a:cxn ang="0">
                    <a:pos x="T129" y="T131"/>
                  </a:cxn>
                  <a:cxn ang="0">
                    <a:pos x="T133" y="T135"/>
                  </a:cxn>
                  <a:cxn ang="0">
                    <a:pos x="T137" y="T139"/>
                  </a:cxn>
                  <a:cxn ang="0">
                    <a:pos x="T141" y="T143"/>
                  </a:cxn>
                  <a:cxn ang="0">
                    <a:pos x="T145" y="T147"/>
                  </a:cxn>
                  <a:cxn ang="0">
                    <a:pos x="T149" y="T151"/>
                  </a:cxn>
                  <a:cxn ang="0">
                    <a:pos x="T153" y="T155"/>
                  </a:cxn>
                  <a:cxn ang="0">
                    <a:pos x="T157" y="T159"/>
                  </a:cxn>
                </a:cxnLst>
                <a:rect l="0" t="0" r="r" b="b"/>
                <a:pathLst>
                  <a:path w="2213" h="2214">
                    <a:moveTo>
                      <a:pt x="1106" y="0"/>
                    </a:moveTo>
                    <a:lnTo>
                      <a:pt x="1015" y="4"/>
                    </a:lnTo>
                    <a:lnTo>
                      <a:pt x="927" y="15"/>
                    </a:lnTo>
                    <a:lnTo>
                      <a:pt x="840" y="32"/>
                    </a:lnTo>
                    <a:lnTo>
                      <a:pt x="756" y="56"/>
                    </a:lnTo>
                    <a:lnTo>
                      <a:pt x="675" y="87"/>
                    </a:lnTo>
                    <a:lnTo>
                      <a:pt x="598" y="124"/>
                    </a:lnTo>
                    <a:lnTo>
                      <a:pt x="523" y="166"/>
                    </a:lnTo>
                    <a:lnTo>
                      <a:pt x="453" y="214"/>
                    </a:lnTo>
                    <a:lnTo>
                      <a:pt x="386" y="266"/>
                    </a:lnTo>
                    <a:lnTo>
                      <a:pt x="324" y="324"/>
                    </a:lnTo>
                    <a:lnTo>
                      <a:pt x="266" y="387"/>
                    </a:lnTo>
                    <a:lnTo>
                      <a:pt x="213" y="453"/>
                    </a:lnTo>
                    <a:lnTo>
                      <a:pt x="165" y="524"/>
                    </a:lnTo>
                    <a:lnTo>
                      <a:pt x="123" y="598"/>
                    </a:lnTo>
                    <a:lnTo>
                      <a:pt x="87" y="676"/>
                    </a:lnTo>
                    <a:lnTo>
                      <a:pt x="56" y="757"/>
                    </a:lnTo>
                    <a:lnTo>
                      <a:pt x="32" y="841"/>
                    </a:lnTo>
                    <a:lnTo>
                      <a:pt x="14" y="927"/>
                    </a:lnTo>
                    <a:lnTo>
                      <a:pt x="3" y="1016"/>
                    </a:lnTo>
                    <a:lnTo>
                      <a:pt x="0" y="1107"/>
                    </a:lnTo>
                    <a:lnTo>
                      <a:pt x="3" y="1198"/>
                    </a:lnTo>
                    <a:lnTo>
                      <a:pt x="14" y="1286"/>
                    </a:lnTo>
                    <a:lnTo>
                      <a:pt x="32" y="1373"/>
                    </a:lnTo>
                    <a:lnTo>
                      <a:pt x="56" y="1457"/>
                    </a:lnTo>
                    <a:lnTo>
                      <a:pt x="87" y="1538"/>
                    </a:lnTo>
                    <a:lnTo>
                      <a:pt x="123" y="1615"/>
                    </a:lnTo>
                    <a:lnTo>
                      <a:pt x="165" y="1690"/>
                    </a:lnTo>
                    <a:lnTo>
                      <a:pt x="213" y="1760"/>
                    </a:lnTo>
                    <a:lnTo>
                      <a:pt x="266" y="1827"/>
                    </a:lnTo>
                    <a:lnTo>
                      <a:pt x="324" y="1889"/>
                    </a:lnTo>
                    <a:lnTo>
                      <a:pt x="386" y="1947"/>
                    </a:lnTo>
                    <a:lnTo>
                      <a:pt x="453" y="2000"/>
                    </a:lnTo>
                    <a:lnTo>
                      <a:pt x="523" y="2048"/>
                    </a:lnTo>
                    <a:lnTo>
                      <a:pt x="598" y="2090"/>
                    </a:lnTo>
                    <a:lnTo>
                      <a:pt x="675" y="2127"/>
                    </a:lnTo>
                    <a:lnTo>
                      <a:pt x="756" y="2157"/>
                    </a:lnTo>
                    <a:lnTo>
                      <a:pt x="840" y="2181"/>
                    </a:lnTo>
                    <a:lnTo>
                      <a:pt x="927" y="2199"/>
                    </a:lnTo>
                    <a:lnTo>
                      <a:pt x="1015" y="2210"/>
                    </a:lnTo>
                    <a:lnTo>
                      <a:pt x="1106" y="2214"/>
                    </a:lnTo>
                    <a:lnTo>
                      <a:pt x="1197" y="2210"/>
                    </a:lnTo>
                    <a:lnTo>
                      <a:pt x="1286" y="2199"/>
                    </a:lnTo>
                    <a:lnTo>
                      <a:pt x="1372" y="2181"/>
                    </a:lnTo>
                    <a:lnTo>
                      <a:pt x="1456" y="2157"/>
                    </a:lnTo>
                    <a:lnTo>
                      <a:pt x="1537" y="2127"/>
                    </a:lnTo>
                    <a:lnTo>
                      <a:pt x="1615" y="2090"/>
                    </a:lnTo>
                    <a:lnTo>
                      <a:pt x="1689" y="2048"/>
                    </a:lnTo>
                    <a:lnTo>
                      <a:pt x="1760" y="2000"/>
                    </a:lnTo>
                    <a:lnTo>
                      <a:pt x="1826" y="1947"/>
                    </a:lnTo>
                    <a:lnTo>
                      <a:pt x="1889" y="1889"/>
                    </a:lnTo>
                    <a:lnTo>
                      <a:pt x="1947" y="1827"/>
                    </a:lnTo>
                    <a:lnTo>
                      <a:pt x="1999" y="1760"/>
                    </a:lnTo>
                    <a:lnTo>
                      <a:pt x="2047" y="1690"/>
                    </a:lnTo>
                    <a:lnTo>
                      <a:pt x="2089" y="1615"/>
                    </a:lnTo>
                    <a:lnTo>
                      <a:pt x="2126" y="1538"/>
                    </a:lnTo>
                    <a:lnTo>
                      <a:pt x="2157" y="1457"/>
                    </a:lnTo>
                    <a:lnTo>
                      <a:pt x="2181" y="1373"/>
                    </a:lnTo>
                    <a:lnTo>
                      <a:pt x="2199" y="1286"/>
                    </a:lnTo>
                    <a:lnTo>
                      <a:pt x="2209" y="1198"/>
                    </a:lnTo>
                    <a:lnTo>
                      <a:pt x="2213" y="1107"/>
                    </a:lnTo>
                    <a:lnTo>
                      <a:pt x="2209" y="1016"/>
                    </a:lnTo>
                    <a:lnTo>
                      <a:pt x="2199" y="927"/>
                    </a:lnTo>
                    <a:lnTo>
                      <a:pt x="2181" y="841"/>
                    </a:lnTo>
                    <a:lnTo>
                      <a:pt x="2157" y="757"/>
                    </a:lnTo>
                    <a:lnTo>
                      <a:pt x="2126" y="676"/>
                    </a:lnTo>
                    <a:lnTo>
                      <a:pt x="2089" y="598"/>
                    </a:lnTo>
                    <a:lnTo>
                      <a:pt x="2047" y="524"/>
                    </a:lnTo>
                    <a:lnTo>
                      <a:pt x="1999" y="453"/>
                    </a:lnTo>
                    <a:lnTo>
                      <a:pt x="1947" y="387"/>
                    </a:lnTo>
                    <a:lnTo>
                      <a:pt x="1889" y="324"/>
                    </a:lnTo>
                    <a:lnTo>
                      <a:pt x="1826" y="266"/>
                    </a:lnTo>
                    <a:lnTo>
                      <a:pt x="1760" y="214"/>
                    </a:lnTo>
                    <a:lnTo>
                      <a:pt x="1689" y="166"/>
                    </a:lnTo>
                    <a:lnTo>
                      <a:pt x="1615" y="124"/>
                    </a:lnTo>
                    <a:lnTo>
                      <a:pt x="1537" y="87"/>
                    </a:lnTo>
                    <a:lnTo>
                      <a:pt x="1456" y="56"/>
                    </a:lnTo>
                    <a:lnTo>
                      <a:pt x="1372" y="32"/>
                    </a:lnTo>
                    <a:lnTo>
                      <a:pt x="1286" y="15"/>
                    </a:lnTo>
                    <a:lnTo>
                      <a:pt x="1197" y="4"/>
                    </a:lnTo>
                    <a:lnTo>
                      <a:pt x="1106" y="0"/>
                    </a:lnTo>
                    <a:close/>
                  </a:path>
                </a:pathLst>
              </a:custGeom>
              <a:solidFill>
                <a:srgbClr val="D2471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grpSp>
        <p:nvGrpSpPr>
          <p:cNvPr id="29" name="Group 3"/>
          <p:cNvGrpSpPr>
            <a:grpSpLocks/>
          </p:cNvGrpSpPr>
          <p:nvPr/>
        </p:nvGrpSpPr>
        <p:grpSpPr bwMode="auto">
          <a:xfrm>
            <a:off x="4367021" y="1777756"/>
            <a:ext cx="306387" cy="241300"/>
            <a:chOff x="6898" y="-453"/>
            <a:chExt cx="483" cy="380"/>
          </a:xfrm>
        </p:grpSpPr>
        <p:sp>
          <p:nvSpPr>
            <p:cNvPr id="30" name="Freeform 5"/>
            <p:cNvSpPr>
              <a:spLocks/>
            </p:cNvSpPr>
            <p:nvPr/>
          </p:nvSpPr>
          <p:spPr bwMode="auto">
            <a:xfrm>
              <a:off x="6898" y="-453"/>
              <a:ext cx="483" cy="380"/>
            </a:xfrm>
            <a:custGeom>
              <a:avLst/>
              <a:gdLst>
                <a:gd name="T0" fmla="+- 0 7381 6898"/>
                <a:gd name="T1" fmla="*/ T0 w 483"/>
                <a:gd name="T2" fmla="+- 0 -263 -453"/>
                <a:gd name="T3" fmla="*/ -263 h 380"/>
                <a:gd name="T4" fmla="+- 0 7019 6898"/>
                <a:gd name="T5" fmla="*/ T4 w 483"/>
                <a:gd name="T6" fmla="+- 0 -263 -453"/>
                <a:gd name="T7" fmla="*/ -263 h 380"/>
                <a:gd name="T8" fmla="+- 0 7019 6898"/>
                <a:gd name="T9" fmla="*/ T8 w 483"/>
                <a:gd name="T10" fmla="+- 0 -73 -453"/>
                <a:gd name="T11" fmla="*/ -73 h 380"/>
                <a:gd name="T12" fmla="+- 0 7381 6898"/>
                <a:gd name="T13" fmla="*/ T12 w 483"/>
                <a:gd name="T14" fmla="+- 0 -73 -453"/>
                <a:gd name="T15" fmla="*/ -73 h 380"/>
                <a:gd name="T16" fmla="+- 0 7381 6898"/>
                <a:gd name="T17" fmla="*/ T16 w 483"/>
                <a:gd name="T18" fmla="+- 0 -263 -453"/>
                <a:gd name="T19" fmla="*/ -263 h 3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83" h="380">
                  <a:moveTo>
                    <a:pt x="483" y="190"/>
                  </a:moveTo>
                  <a:lnTo>
                    <a:pt x="121" y="190"/>
                  </a:lnTo>
                  <a:lnTo>
                    <a:pt x="121" y="380"/>
                  </a:lnTo>
                  <a:lnTo>
                    <a:pt x="483" y="380"/>
                  </a:lnTo>
                  <a:lnTo>
                    <a:pt x="483" y="190"/>
                  </a:lnTo>
                  <a:close/>
                </a:path>
              </a:pathLst>
            </a:custGeom>
            <a:solidFill>
              <a:srgbClr val="E6B0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" name="Freeform 4"/>
            <p:cNvSpPr>
              <a:spLocks/>
            </p:cNvSpPr>
            <p:nvPr/>
          </p:nvSpPr>
          <p:spPr bwMode="auto">
            <a:xfrm>
              <a:off x="6898" y="-453"/>
              <a:ext cx="483" cy="380"/>
            </a:xfrm>
            <a:custGeom>
              <a:avLst/>
              <a:gdLst>
                <a:gd name="T0" fmla="+- 0 7200 6898"/>
                <a:gd name="T1" fmla="*/ T0 w 483"/>
                <a:gd name="T2" fmla="+- 0 -453 -453"/>
                <a:gd name="T3" fmla="*/ -453 h 380"/>
                <a:gd name="T4" fmla="+- 0 6898 6898"/>
                <a:gd name="T5" fmla="*/ T4 w 483"/>
                <a:gd name="T6" fmla="+- 0 -263 -453"/>
                <a:gd name="T7" fmla="*/ -263 h 380"/>
                <a:gd name="T8" fmla="+- 0 7502 6898"/>
                <a:gd name="T9" fmla="*/ T8 w 483"/>
                <a:gd name="T10" fmla="+- 0 -263 -453"/>
                <a:gd name="T11" fmla="*/ -263 h 380"/>
                <a:gd name="T12" fmla="+- 0 7200 6898"/>
                <a:gd name="T13" fmla="*/ T12 w 483"/>
                <a:gd name="T14" fmla="+- 0 -453 -453"/>
                <a:gd name="T15" fmla="*/ -453 h 3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83" h="380">
                  <a:moveTo>
                    <a:pt x="302" y="0"/>
                  </a:moveTo>
                  <a:lnTo>
                    <a:pt x="0" y="190"/>
                  </a:lnTo>
                  <a:lnTo>
                    <a:pt x="604" y="190"/>
                  </a:lnTo>
                  <a:lnTo>
                    <a:pt x="302" y="0"/>
                  </a:lnTo>
                  <a:close/>
                </a:path>
              </a:pathLst>
            </a:custGeom>
            <a:solidFill>
              <a:srgbClr val="E6B0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2" name="Group 1"/>
          <p:cNvGrpSpPr>
            <a:grpSpLocks/>
          </p:cNvGrpSpPr>
          <p:nvPr/>
        </p:nvGrpSpPr>
        <p:grpSpPr bwMode="auto">
          <a:xfrm>
            <a:off x="3677265" y="1361292"/>
            <a:ext cx="2172356" cy="1861051"/>
            <a:chOff x="6093" y="-2845"/>
            <a:chExt cx="2214" cy="2213"/>
          </a:xfrm>
        </p:grpSpPr>
        <p:sp>
          <p:nvSpPr>
            <p:cNvPr id="33" name="Freeform 2"/>
            <p:cNvSpPr>
              <a:spLocks/>
            </p:cNvSpPr>
            <p:nvPr/>
          </p:nvSpPr>
          <p:spPr bwMode="auto">
            <a:xfrm>
              <a:off x="6093" y="-2845"/>
              <a:ext cx="2214" cy="2213"/>
            </a:xfrm>
            <a:custGeom>
              <a:avLst/>
              <a:gdLst>
                <a:gd name="T0" fmla="+- 0 7109 6093"/>
                <a:gd name="T1" fmla="*/ T0 w 2214"/>
                <a:gd name="T2" fmla="+- 0 -2842 -2845"/>
                <a:gd name="T3" fmla="*/ -2842 h 2213"/>
                <a:gd name="T4" fmla="+- 0 6934 6093"/>
                <a:gd name="T5" fmla="*/ T4 w 2214"/>
                <a:gd name="T6" fmla="+- 0 -2813 -2845"/>
                <a:gd name="T7" fmla="*/ -2813 h 2213"/>
                <a:gd name="T8" fmla="+- 0 6769 6093"/>
                <a:gd name="T9" fmla="*/ T8 w 2214"/>
                <a:gd name="T10" fmla="+- 0 -2758 -2845"/>
                <a:gd name="T11" fmla="*/ -2758 h 2213"/>
                <a:gd name="T12" fmla="+- 0 6617 6093"/>
                <a:gd name="T13" fmla="*/ T12 w 2214"/>
                <a:gd name="T14" fmla="+- 0 -2680 -2845"/>
                <a:gd name="T15" fmla="*/ -2680 h 2213"/>
                <a:gd name="T16" fmla="+- 0 6480 6093"/>
                <a:gd name="T17" fmla="*/ T16 w 2214"/>
                <a:gd name="T18" fmla="+- 0 -2579 -2845"/>
                <a:gd name="T19" fmla="*/ -2579 h 2213"/>
                <a:gd name="T20" fmla="+- 0 6360 6093"/>
                <a:gd name="T21" fmla="*/ T20 w 2214"/>
                <a:gd name="T22" fmla="+- 0 -2459 -2845"/>
                <a:gd name="T23" fmla="*/ -2459 h 2213"/>
                <a:gd name="T24" fmla="+- 0 6259 6093"/>
                <a:gd name="T25" fmla="*/ T24 w 2214"/>
                <a:gd name="T26" fmla="+- 0 -2322 -2845"/>
                <a:gd name="T27" fmla="*/ -2322 h 2213"/>
                <a:gd name="T28" fmla="+- 0 6180 6093"/>
                <a:gd name="T29" fmla="*/ T28 w 2214"/>
                <a:gd name="T30" fmla="+- 0 -2169 -2845"/>
                <a:gd name="T31" fmla="*/ -2169 h 2213"/>
                <a:gd name="T32" fmla="+- 0 6125 6093"/>
                <a:gd name="T33" fmla="*/ T32 w 2214"/>
                <a:gd name="T34" fmla="+- 0 -2005 -2845"/>
                <a:gd name="T35" fmla="*/ -2005 h 2213"/>
                <a:gd name="T36" fmla="+- 0 6097 6093"/>
                <a:gd name="T37" fmla="*/ T36 w 2214"/>
                <a:gd name="T38" fmla="+- 0 -1829 -2845"/>
                <a:gd name="T39" fmla="*/ -1829 h 2213"/>
                <a:gd name="T40" fmla="+- 0 6097 6093"/>
                <a:gd name="T41" fmla="*/ T40 w 2214"/>
                <a:gd name="T42" fmla="+- 0 -1648 -2845"/>
                <a:gd name="T43" fmla="*/ -1648 h 2213"/>
                <a:gd name="T44" fmla="+- 0 6125 6093"/>
                <a:gd name="T45" fmla="*/ T44 w 2214"/>
                <a:gd name="T46" fmla="+- 0 -1473 -2845"/>
                <a:gd name="T47" fmla="*/ -1473 h 2213"/>
                <a:gd name="T48" fmla="+- 0 6180 6093"/>
                <a:gd name="T49" fmla="*/ T48 w 2214"/>
                <a:gd name="T50" fmla="+- 0 -1308 -2845"/>
                <a:gd name="T51" fmla="*/ -1308 h 2213"/>
                <a:gd name="T52" fmla="+- 0 6259 6093"/>
                <a:gd name="T53" fmla="*/ T52 w 2214"/>
                <a:gd name="T54" fmla="+- 0 -1156 -2845"/>
                <a:gd name="T55" fmla="*/ -1156 h 2213"/>
                <a:gd name="T56" fmla="+- 0 6360 6093"/>
                <a:gd name="T57" fmla="*/ T56 w 2214"/>
                <a:gd name="T58" fmla="+- 0 -1018 -2845"/>
                <a:gd name="T59" fmla="*/ -1018 h 2213"/>
                <a:gd name="T60" fmla="+- 0 6480 6093"/>
                <a:gd name="T61" fmla="*/ T60 w 2214"/>
                <a:gd name="T62" fmla="+- 0 -898 -2845"/>
                <a:gd name="T63" fmla="*/ -898 h 2213"/>
                <a:gd name="T64" fmla="+- 0 6617 6093"/>
                <a:gd name="T65" fmla="*/ T64 w 2214"/>
                <a:gd name="T66" fmla="+- 0 -798 -2845"/>
                <a:gd name="T67" fmla="*/ -798 h 2213"/>
                <a:gd name="T68" fmla="+- 0 6769 6093"/>
                <a:gd name="T69" fmla="*/ T68 w 2214"/>
                <a:gd name="T70" fmla="+- 0 -719 -2845"/>
                <a:gd name="T71" fmla="*/ -719 h 2213"/>
                <a:gd name="T72" fmla="+- 0 6934 6093"/>
                <a:gd name="T73" fmla="*/ T72 w 2214"/>
                <a:gd name="T74" fmla="+- 0 -664 -2845"/>
                <a:gd name="T75" fmla="*/ -664 h 2213"/>
                <a:gd name="T76" fmla="+- 0 7109 6093"/>
                <a:gd name="T77" fmla="*/ T76 w 2214"/>
                <a:gd name="T78" fmla="+- 0 -636 -2845"/>
                <a:gd name="T79" fmla="*/ -636 h 2213"/>
                <a:gd name="T80" fmla="+- 0 7291 6093"/>
                <a:gd name="T81" fmla="*/ T80 w 2214"/>
                <a:gd name="T82" fmla="+- 0 -636 -2845"/>
                <a:gd name="T83" fmla="*/ -636 h 2213"/>
                <a:gd name="T84" fmla="+- 0 7466 6093"/>
                <a:gd name="T85" fmla="*/ T84 w 2214"/>
                <a:gd name="T86" fmla="+- 0 -664 -2845"/>
                <a:gd name="T87" fmla="*/ -664 h 2213"/>
                <a:gd name="T88" fmla="+- 0 7631 6093"/>
                <a:gd name="T89" fmla="*/ T88 w 2214"/>
                <a:gd name="T90" fmla="+- 0 -719 -2845"/>
                <a:gd name="T91" fmla="*/ -719 h 2213"/>
                <a:gd name="T92" fmla="+- 0 7783 6093"/>
                <a:gd name="T93" fmla="*/ T92 w 2214"/>
                <a:gd name="T94" fmla="+- 0 -798 -2845"/>
                <a:gd name="T95" fmla="*/ -798 h 2213"/>
                <a:gd name="T96" fmla="+- 0 7920 6093"/>
                <a:gd name="T97" fmla="*/ T96 w 2214"/>
                <a:gd name="T98" fmla="+- 0 -898 -2845"/>
                <a:gd name="T99" fmla="*/ -898 h 2213"/>
                <a:gd name="T100" fmla="+- 0 8040 6093"/>
                <a:gd name="T101" fmla="*/ T100 w 2214"/>
                <a:gd name="T102" fmla="+- 0 -1018 -2845"/>
                <a:gd name="T103" fmla="*/ -1018 h 2213"/>
                <a:gd name="T104" fmla="+- 0 8141 6093"/>
                <a:gd name="T105" fmla="*/ T104 w 2214"/>
                <a:gd name="T106" fmla="+- 0 -1156 -2845"/>
                <a:gd name="T107" fmla="*/ -1156 h 2213"/>
                <a:gd name="T108" fmla="+- 0 8220 6093"/>
                <a:gd name="T109" fmla="*/ T108 w 2214"/>
                <a:gd name="T110" fmla="+- 0 -1308 -2845"/>
                <a:gd name="T111" fmla="*/ -1308 h 2213"/>
                <a:gd name="T112" fmla="+- 0 8275 6093"/>
                <a:gd name="T113" fmla="*/ T112 w 2214"/>
                <a:gd name="T114" fmla="+- 0 -1473 -2845"/>
                <a:gd name="T115" fmla="*/ -1473 h 2213"/>
                <a:gd name="T116" fmla="+- 0 8303 6093"/>
                <a:gd name="T117" fmla="*/ T116 w 2214"/>
                <a:gd name="T118" fmla="+- 0 -1648 -2845"/>
                <a:gd name="T119" fmla="*/ -1648 h 2213"/>
                <a:gd name="T120" fmla="+- 0 8303 6093"/>
                <a:gd name="T121" fmla="*/ T120 w 2214"/>
                <a:gd name="T122" fmla="+- 0 -1829 -2845"/>
                <a:gd name="T123" fmla="*/ -1829 h 2213"/>
                <a:gd name="T124" fmla="+- 0 8275 6093"/>
                <a:gd name="T125" fmla="*/ T124 w 2214"/>
                <a:gd name="T126" fmla="+- 0 -2005 -2845"/>
                <a:gd name="T127" fmla="*/ -2005 h 2213"/>
                <a:gd name="T128" fmla="+- 0 8220 6093"/>
                <a:gd name="T129" fmla="*/ T128 w 2214"/>
                <a:gd name="T130" fmla="+- 0 -2169 -2845"/>
                <a:gd name="T131" fmla="*/ -2169 h 2213"/>
                <a:gd name="T132" fmla="+- 0 8141 6093"/>
                <a:gd name="T133" fmla="*/ T132 w 2214"/>
                <a:gd name="T134" fmla="+- 0 -2322 -2845"/>
                <a:gd name="T135" fmla="*/ -2322 h 2213"/>
                <a:gd name="T136" fmla="+- 0 8040 6093"/>
                <a:gd name="T137" fmla="*/ T136 w 2214"/>
                <a:gd name="T138" fmla="+- 0 -2459 -2845"/>
                <a:gd name="T139" fmla="*/ -2459 h 2213"/>
                <a:gd name="T140" fmla="+- 0 7920 6093"/>
                <a:gd name="T141" fmla="*/ T140 w 2214"/>
                <a:gd name="T142" fmla="+- 0 -2579 -2845"/>
                <a:gd name="T143" fmla="*/ -2579 h 2213"/>
                <a:gd name="T144" fmla="+- 0 7783 6093"/>
                <a:gd name="T145" fmla="*/ T144 w 2214"/>
                <a:gd name="T146" fmla="+- 0 -2680 -2845"/>
                <a:gd name="T147" fmla="*/ -2680 h 2213"/>
                <a:gd name="T148" fmla="+- 0 7631 6093"/>
                <a:gd name="T149" fmla="*/ T148 w 2214"/>
                <a:gd name="T150" fmla="+- 0 -2758 -2845"/>
                <a:gd name="T151" fmla="*/ -2758 h 2213"/>
                <a:gd name="T152" fmla="+- 0 7466 6093"/>
                <a:gd name="T153" fmla="*/ T152 w 2214"/>
                <a:gd name="T154" fmla="+- 0 -2813 -2845"/>
                <a:gd name="T155" fmla="*/ -2813 h 2213"/>
                <a:gd name="T156" fmla="+- 0 7291 6093"/>
                <a:gd name="T157" fmla="*/ T156 w 2214"/>
                <a:gd name="T158" fmla="+- 0 -2842 -2845"/>
                <a:gd name="T159" fmla="*/ -2842 h 2213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</a:cxnLst>
              <a:rect l="0" t="0" r="r" b="b"/>
              <a:pathLst>
                <a:path w="2214" h="2213">
                  <a:moveTo>
                    <a:pt x="1107" y="0"/>
                  </a:moveTo>
                  <a:lnTo>
                    <a:pt x="1016" y="3"/>
                  </a:lnTo>
                  <a:lnTo>
                    <a:pt x="927" y="14"/>
                  </a:lnTo>
                  <a:lnTo>
                    <a:pt x="841" y="32"/>
                  </a:lnTo>
                  <a:lnTo>
                    <a:pt x="757" y="56"/>
                  </a:lnTo>
                  <a:lnTo>
                    <a:pt x="676" y="87"/>
                  </a:lnTo>
                  <a:lnTo>
                    <a:pt x="598" y="123"/>
                  </a:lnTo>
                  <a:lnTo>
                    <a:pt x="524" y="165"/>
                  </a:lnTo>
                  <a:lnTo>
                    <a:pt x="453" y="213"/>
                  </a:lnTo>
                  <a:lnTo>
                    <a:pt x="387" y="266"/>
                  </a:lnTo>
                  <a:lnTo>
                    <a:pt x="324" y="324"/>
                  </a:lnTo>
                  <a:lnTo>
                    <a:pt x="267" y="386"/>
                  </a:lnTo>
                  <a:lnTo>
                    <a:pt x="214" y="453"/>
                  </a:lnTo>
                  <a:lnTo>
                    <a:pt x="166" y="523"/>
                  </a:lnTo>
                  <a:lnTo>
                    <a:pt x="124" y="598"/>
                  </a:lnTo>
                  <a:lnTo>
                    <a:pt x="87" y="676"/>
                  </a:lnTo>
                  <a:lnTo>
                    <a:pt x="57" y="757"/>
                  </a:lnTo>
                  <a:lnTo>
                    <a:pt x="32" y="840"/>
                  </a:lnTo>
                  <a:lnTo>
                    <a:pt x="15" y="927"/>
                  </a:lnTo>
                  <a:lnTo>
                    <a:pt x="4" y="1016"/>
                  </a:lnTo>
                  <a:lnTo>
                    <a:pt x="0" y="1106"/>
                  </a:lnTo>
                  <a:lnTo>
                    <a:pt x="4" y="1197"/>
                  </a:lnTo>
                  <a:lnTo>
                    <a:pt x="15" y="1286"/>
                  </a:lnTo>
                  <a:lnTo>
                    <a:pt x="32" y="1372"/>
                  </a:lnTo>
                  <a:lnTo>
                    <a:pt x="57" y="1456"/>
                  </a:lnTo>
                  <a:lnTo>
                    <a:pt x="87" y="1537"/>
                  </a:lnTo>
                  <a:lnTo>
                    <a:pt x="124" y="1615"/>
                  </a:lnTo>
                  <a:lnTo>
                    <a:pt x="166" y="1689"/>
                  </a:lnTo>
                  <a:lnTo>
                    <a:pt x="214" y="1760"/>
                  </a:lnTo>
                  <a:lnTo>
                    <a:pt x="267" y="1827"/>
                  </a:lnTo>
                  <a:lnTo>
                    <a:pt x="324" y="1889"/>
                  </a:lnTo>
                  <a:lnTo>
                    <a:pt x="387" y="1947"/>
                  </a:lnTo>
                  <a:lnTo>
                    <a:pt x="453" y="2000"/>
                  </a:lnTo>
                  <a:lnTo>
                    <a:pt x="524" y="2047"/>
                  </a:lnTo>
                  <a:lnTo>
                    <a:pt x="598" y="2090"/>
                  </a:lnTo>
                  <a:lnTo>
                    <a:pt x="676" y="2126"/>
                  </a:lnTo>
                  <a:lnTo>
                    <a:pt x="757" y="2157"/>
                  </a:lnTo>
                  <a:lnTo>
                    <a:pt x="841" y="2181"/>
                  </a:lnTo>
                  <a:lnTo>
                    <a:pt x="927" y="2199"/>
                  </a:lnTo>
                  <a:lnTo>
                    <a:pt x="1016" y="2209"/>
                  </a:lnTo>
                  <a:lnTo>
                    <a:pt x="1107" y="2213"/>
                  </a:lnTo>
                  <a:lnTo>
                    <a:pt x="1198" y="2209"/>
                  </a:lnTo>
                  <a:lnTo>
                    <a:pt x="1287" y="2199"/>
                  </a:lnTo>
                  <a:lnTo>
                    <a:pt x="1373" y="2181"/>
                  </a:lnTo>
                  <a:lnTo>
                    <a:pt x="1457" y="2157"/>
                  </a:lnTo>
                  <a:lnTo>
                    <a:pt x="1538" y="2126"/>
                  </a:lnTo>
                  <a:lnTo>
                    <a:pt x="1616" y="2090"/>
                  </a:lnTo>
                  <a:lnTo>
                    <a:pt x="1690" y="2047"/>
                  </a:lnTo>
                  <a:lnTo>
                    <a:pt x="1761" y="2000"/>
                  </a:lnTo>
                  <a:lnTo>
                    <a:pt x="1827" y="1947"/>
                  </a:lnTo>
                  <a:lnTo>
                    <a:pt x="1890" y="1889"/>
                  </a:lnTo>
                  <a:lnTo>
                    <a:pt x="1947" y="1827"/>
                  </a:lnTo>
                  <a:lnTo>
                    <a:pt x="2000" y="1760"/>
                  </a:lnTo>
                  <a:lnTo>
                    <a:pt x="2048" y="1689"/>
                  </a:lnTo>
                  <a:lnTo>
                    <a:pt x="2090" y="1615"/>
                  </a:lnTo>
                  <a:lnTo>
                    <a:pt x="2127" y="1537"/>
                  </a:lnTo>
                  <a:lnTo>
                    <a:pt x="2157" y="1456"/>
                  </a:lnTo>
                  <a:lnTo>
                    <a:pt x="2182" y="1372"/>
                  </a:lnTo>
                  <a:lnTo>
                    <a:pt x="2199" y="1286"/>
                  </a:lnTo>
                  <a:lnTo>
                    <a:pt x="2210" y="1197"/>
                  </a:lnTo>
                  <a:lnTo>
                    <a:pt x="2214" y="1106"/>
                  </a:lnTo>
                  <a:lnTo>
                    <a:pt x="2210" y="1016"/>
                  </a:lnTo>
                  <a:lnTo>
                    <a:pt x="2199" y="927"/>
                  </a:lnTo>
                  <a:lnTo>
                    <a:pt x="2182" y="840"/>
                  </a:lnTo>
                  <a:lnTo>
                    <a:pt x="2157" y="757"/>
                  </a:lnTo>
                  <a:lnTo>
                    <a:pt x="2127" y="676"/>
                  </a:lnTo>
                  <a:lnTo>
                    <a:pt x="2090" y="598"/>
                  </a:lnTo>
                  <a:lnTo>
                    <a:pt x="2048" y="523"/>
                  </a:lnTo>
                  <a:lnTo>
                    <a:pt x="2000" y="453"/>
                  </a:lnTo>
                  <a:lnTo>
                    <a:pt x="1947" y="386"/>
                  </a:lnTo>
                  <a:lnTo>
                    <a:pt x="1890" y="324"/>
                  </a:lnTo>
                  <a:lnTo>
                    <a:pt x="1827" y="266"/>
                  </a:lnTo>
                  <a:lnTo>
                    <a:pt x="1761" y="213"/>
                  </a:lnTo>
                  <a:lnTo>
                    <a:pt x="1690" y="165"/>
                  </a:lnTo>
                  <a:lnTo>
                    <a:pt x="1616" y="123"/>
                  </a:lnTo>
                  <a:lnTo>
                    <a:pt x="1538" y="87"/>
                  </a:lnTo>
                  <a:lnTo>
                    <a:pt x="1457" y="56"/>
                  </a:lnTo>
                  <a:lnTo>
                    <a:pt x="1373" y="32"/>
                  </a:lnTo>
                  <a:lnTo>
                    <a:pt x="1287" y="14"/>
                  </a:lnTo>
                  <a:lnTo>
                    <a:pt x="1198" y="3"/>
                  </a:lnTo>
                  <a:lnTo>
                    <a:pt x="1107" y="0"/>
                  </a:lnTo>
                  <a:close/>
                </a:path>
              </a:pathLst>
            </a:custGeom>
            <a:solidFill>
              <a:srgbClr val="D24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34" name="Group 6"/>
          <p:cNvGrpSpPr>
            <a:grpSpLocks/>
          </p:cNvGrpSpPr>
          <p:nvPr/>
        </p:nvGrpSpPr>
        <p:grpSpPr bwMode="auto">
          <a:xfrm>
            <a:off x="5987828" y="2363333"/>
            <a:ext cx="2487209" cy="2132568"/>
            <a:chOff x="8670" y="958"/>
            <a:chExt cx="2213" cy="2214"/>
          </a:xfrm>
        </p:grpSpPr>
        <p:sp>
          <p:nvSpPr>
            <p:cNvPr id="35" name="Freeform 7"/>
            <p:cNvSpPr>
              <a:spLocks/>
            </p:cNvSpPr>
            <p:nvPr/>
          </p:nvSpPr>
          <p:spPr bwMode="auto">
            <a:xfrm>
              <a:off x="8670" y="958"/>
              <a:ext cx="2213" cy="2214"/>
            </a:xfrm>
            <a:custGeom>
              <a:avLst/>
              <a:gdLst>
                <a:gd name="T0" fmla="+- 0 9686 8670"/>
                <a:gd name="T1" fmla="*/ T0 w 2213"/>
                <a:gd name="T2" fmla="+- 0 962 958"/>
                <a:gd name="T3" fmla="*/ 962 h 2214"/>
                <a:gd name="T4" fmla="+- 0 9511 8670"/>
                <a:gd name="T5" fmla="*/ T4 w 2213"/>
                <a:gd name="T6" fmla="+- 0 990 958"/>
                <a:gd name="T7" fmla="*/ 990 h 2214"/>
                <a:gd name="T8" fmla="+- 0 9346 8670"/>
                <a:gd name="T9" fmla="*/ T8 w 2213"/>
                <a:gd name="T10" fmla="+- 0 1045 958"/>
                <a:gd name="T11" fmla="*/ 1045 h 2214"/>
                <a:gd name="T12" fmla="+- 0 9194 8670"/>
                <a:gd name="T13" fmla="*/ T12 w 2213"/>
                <a:gd name="T14" fmla="+- 0 1124 958"/>
                <a:gd name="T15" fmla="*/ 1124 h 2214"/>
                <a:gd name="T16" fmla="+- 0 9057 8670"/>
                <a:gd name="T17" fmla="*/ T16 w 2213"/>
                <a:gd name="T18" fmla="+- 0 1224 958"/>
                <a:gd name="T19" fmla="*/ 1224 h 2214"/>
                <a:gd name="T20" fmla="+- 0 8936 8670"/>
                <a:gd name="T21" fmla="*/ T20 w 2213"/>
                <a:gd name="T22" fmla="+- 0 1345 958"/>
                <a:gd name="T23" fmla="*/ 1345 h 2214"/>
                <a:gd name="T24" fmla="+- 0 8836 8670"/>
                <a:gd name="T25" fmla="*/ T24 w 2213"/>
                <a:gd name="T26" fmla="+- 0 1482 958"/>
                <a:gd name="T27" fmla="*/ 1482 h 2214"/>
                <a:gd name="T28" fmla="+- 0 8757 8670"/>
                <a:gd name="T29" fmla="*/ T28 w 2213"/>
                <a:gd name="T30" fmla="+- 0 1634 958"/>
                <a:gd name="T31" fmla="*/ 1634 h 2214"/>
                <a:gd name="T32" fmla="+- 0 8702 8670"/>
                <a:gd name="T33" fmla="*/ T32 w 2213"/>
                <a:gd name="T34" fmla="+- 0 1799 958"/>
                <a:gd name="T35" fmla="*/ 1799 h 2214"/>
                <a:gd name="T36" fmla="+- 0 8674 8670"/>
                <a:gd name="T37" fmla="*/ T36 w 2213"/>
                <a:gd name="T38" fmla="+- 0 1974 958"/>
                <a:gd name="T39" fmla="*/ 1974 h 2214"/>
                <a:gd name="T40" fmla="+- 0 8674 8670"/>
                <a:gd name="T41" fmla="*/ T40 w 2213"/>
                <a:gd name="T42" fmla="+- 0 2156 958"/>
                <a:gd name="T43" fmla="*/ 2156 h 2214"/>
                <a:gd name="T44" fmla="+- 0 8702 8670"/>
                <a:gd name="T45" fmla="*/ T44 w 2213"/>
                <a:gd name="T46" fmla="+- 0 2331 958"/>
                <a:gd name="T47" fmla="*/ 2331 h 2214"/>
                <a:gd name="T48" fmla="+- 0 8757 8670"/>
                <a:gd name="T49" fmla="*/ T48 w 2213"/>
                <a:gd name="T50" fmla="+- 0 2496 958"/>
                <a:gd name="T51" fmla="*/ 2496 h 2214"/>
                <a:gd name="T52" fmla="+- 0 8836 8670"/>
                <a:gd name="T53" fmla="*/ T52 w 2213"/>
                <a:gd name="T54" fmla="+- 0 2648 958"/>
                <a:gd name="T55" fmla="*/ 2648 h 2214"/>
                <a:gd name="T56" fmla="+- 0 8936 8670"/>
                <a:gd name="T57" fmla="*/ T56 w 2213"/>
                <a:gd name="T58" fmla="+- 0 2785 958"/>
                <a:gd name="T59" fmla="*/ 2785 h 2214"/>
                <a:gd name="T60" fmla="+- 0 9057 8670"/>
                <a:gd name="T61" fmla="*/ T60 w 2213"/>
                <a:gd name="T62" fmla="+- 0 2905 958"/>
                <a:gd name="T63" fmla="*/ 2905 h 2214"/>
                <a:gd name="T64" fmla="+- 0 9194 8670"/>
                <a:gd name="T65" fmla="*/ T64 w 2213"/>
                <a:gd name="T66" fmla="+- 0 3006 958"/>
                <a:gd name="T67" fmla="*/ 3006 h 2214"/>
                <a:gd name="T68" fmla="+- 0 9346 8670"/>
                <a:gd name="T69" fmla="*/ T68 w 2213"/>
                <a:gd name="T70" fmla="+- 0 3085 958"/>
                <a:gd name="T71" fmla="*/ 3085 h 2214"/>
                <a:gd name="T72" fmla="+- 0 9511 8670"/>
                <a:gd name="T73" fmla="*/ T72 w 2213"/>
                <a:gd name="T74" fmla="+- 0 3139 958"/>
                <a:gd name="T75" fmla="*/ 3139 h 2214"/>
                <a:gd name="T76" fmla="+- 0 9686 8670"/>
                <a:gd name="T77" fmla="*/ T76 w 2213"/>
                <a:gd name="T78" fmla="+- 0 3168 958"/>
                <a:gd name="T79" fmla="*/ 3168 h 2214"/>
                <a:gd name="T80" fmla="+- 0 9868 8670"/>
                <a:gd name="T81" fmla="*/ T80 w 2213"/>
                <a:gd name="T82" fmla="+- 0 3168 958"/>
                <a:gd name="T83" fmla="*/ 3168 h 2214"/>
                <a:gd name="T84" fmla="+- 0 10043 8670"/>
                <a:gd name="T85" fmla="*/ T84 w 2213"/>
                <a:gd name="T86" fmla="+- 0 3139 958"/>
                <a:gd name="T87" fmla="*/ 3139 h 2214"/>
                <a:gd name="T88" fmla="+- 0 10208 8670"/>
                <a:gd name="T89" fmla="*/ T88 w 2213"/>
                <a:gd name="T90" fmla="+- 0 3085 958"/>
                <a:gd name="T91" fmla="*/ 3085 h 2214"/>
                <a:gd name="T92" fmla="+- 0 10360 8670"/>
                <a:gd name="T93" fmla="*/ T92 w 2213"/>
                <a:gd name="T94" fmla="+- 0 3006 958"/>
                <a:gd name="T95" fmla="*/ 3006 h 2214"/>
                <a:gd name="T96" fmla="+- 0 10497 8670"/>
                <a:gd name="T97" fmla="*/ T96 w 2213"/>
                <a:gd name="T98" fmla="+- 0 2905 958"/>
                <a:gd name="T99" fmla="*/ 2905 h 2214"/>
                <a:gd name="T100" fmla="+- 0 10617 8670"/>
                <a:gd name="T101" fmla="*/ T100 w 2213"/>
                <a:gd name="T102" fmla="+- 0 2785 958"/>
                <a:gd name="T103" fmla="*/ 2785 h 2214"/>
                <a:gd name="T104" fmla="+- 0 10718 8670"/>
                <a:gd name="T105" fmla="*/ T104 w 2213"/>
                <a:gd name="T106" fmla="+- 0 2648 958"/>
                <a:gd name="T107" fmla="*/ 2648 h 2214"/>
                <a:gd name="T108" fmla="+- 0 10796 8670"/>
                <a:gd name="T109" fmla="*/ T108 w 2213"/>
                <a:gd name="T110" fmla="+- 0 2496 958"/>
                <a:gd name="T111" fmla="*/ 2496 h 2214"/>
                <a:gd name="T112" fmla="+- 0 10851 8670"/>
                <a:gd name="T113" fmla="*/ T112 w 2213"/>
                <a:gd name="T114" fmla="+- 0 2331 958"/>
                <a:gd name="T115" fmla="*/ 2331 h 2214"/>
                <a:gd name="T116" fmla="+- 0 10880 8670"/>
                <a:gd name="T117" fmla="*/ T116 w 2213"/>
                <a:gd name="T118" fmla="+- 0 2156 958"/>
                <a:gd name="T119" fmla="*/ 2156 h 2214"/>
                <a:gd name="T120" fmla="+- 0 10880 8670"/>
                <a:gd name="T121" fmla="*/ T120 w 2213"/>
                <a:gd name="T122" fmla="+- 0 1974 958"/>
                <a:gd name="T123" fmla="*/ 1974 h 2214"/>
                <a:gd name="T124" fmla="+- 0 10851 8670"/>
                <a:gd name="T125" fmla="*/ T124 w 2213"/>
                <a:gd name="T126" fmla="+- 0 1799 958"/>
                <a:gd name="T127" fmla="*/ 1799 h 2214"/>
                <a:gd name="T128" fmla="+- 0 10796 8670"/>
                <a:gd name="T129" fmla="*/ T128 w 2213"/>
                <a:gd name="T130" fmla="+- 0 1634 958"/>
                <a:gd name="T131" fmla="*/ 1634 h 2214"/>
                <a:gd name="T132" fmla="+- 0 10718 8670"/>
                <a:gd name="T133" fmla="*/ T132 w 2213"/>
                <a:gd name="T134" fmla="+- 0 1482 958"/>
                <a:gd name="T135" fmla="*/ 1482 h 2214"/>
                <a:gd name="T136" fmla="+- 0 10617 8670"/>
                <a:gd name="T137" fmla="*/ T136 w 2213"/>
                <a:gd name="T138" fmla="+- 0 1345 958"/>
                <a:gd name="T139" fmla="*/ 1345 h 2214"/>
                <a:gd name="T140" fmla="+- 0 10497 8670"/>
                <a:gd name="T141" fmla="*/ T140 w 2213"/>
                <a:gd name="T142" fmla="+- 0 1224 958"/>
                <a:gd name="T143" fmla="*/ 1224 h 2214"/>
                <a:gd name="T144" fmla="+- 0 10360 8670"/>
                <a:gd name="T145" fmla="*/ T144 w 2213"/>
                <a:gd name="T146" fmla="+- 0 1124 958"/>
                <a:gd name="T147" fmla="*/ 1124 h 2214"/>
                <a:gd name="T148" fmla="+- 0 10208 8670"/>
                <a:gd name="T149" fmla="*/ T148 w 2213"/>
                <a:gd name="T150" fmla="+- 0 1045 958"/>
                <a:gd name="T151" fmla="*/ 1045 h 2214"/>
                <a:gd name="T152" fmla="+- 0 10043 8670"/>
                <a:gd name="T153" fmla="*/ T152 w 2213"/>
                <a:gd name="T154" fmla="+- 0 990 958"/>
                <a:gd name="T155" fmla="*/ 990 h 2214"/>
                <a:gd name="T156" fmla="+- 0 9868 8670"/>
                <a:gd name="T157" fmla="*/ T156 w 2213"/>
                <a:gd name="T158" fmla="+- 0 962 958"/>
                <a:gd name="T159" fmla="*/ 962 h 2214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  <a:cxn ang="0">
                  <a:pos x="T149" y="T151"/>
                </a:cxn>
                <a:cxn ang="0">
                  <a:pos x="T153" y="T155"/>
                </a:cxn>
                <a:cxn ang="0">
                  <a:pos x="T157" y="T159"/>
                </a:cxn>
              </a:cxnLst>
              <a:rect l="0" t="0" r="r" b="b"/>
              <a:pathLst>
                <a:path w="2213" h="2214">
                  <a:moveTo>
                    <a:pt x="1107" y="0"/>
                  </a:moveTo>
                  <a:lnTo>
                    <a:pt x="1016" y="4"/>
                  </a:lnTo>
                  <a:lnTo>
                    <a:pt x="927" y="15"/>
                  </a:lnTo>
                  <a:lnTo>
                    <a:pt x="841" y="32"/>
                  </a:lnTo>
                  <a:lnTo>
                    <a:pt x="757" y="56"/>
                  </a:lnTo>
                  <a:lnTo>
                    <a:pt x="676" y="87"/>
                  </a:lnTo>
                  <a:lnTo>
                    <a:pt x="598" y="124"/>
                  </a:lnTo>
                  <a:lnTo>
                    <a:pt x="524" y="166"/>
                  </a:lnTo>
                  <a:lnTo>
                    <a:pt x="453" y="214"/>
                  </a:lnTo>
                  <a:lnTo>
                    <a:pt x="387" y="266"/>
                  </a:lnTo>
                  <a:lnTo>
                    <a:pt x="324" y="324"/>
                  </a:lnTo>
                  <a:lnTo>
                    <a:pt x="266" y="387"/>
                  </a:lnTo>
                  <a:lnTo>
                    <a:pt x="214" y="453"/>
                  </a:lnTo>
                  <a:lnTo>
                    <a:pt x="166" y="524"/>
                  </a:lnTo>
                  <a:lnTo>
                    <a:pt x="124" y="598"/>
                  </a:lnTo>
                  <a:lnTo>
                    <a:pt x="87" y="676"/>
                  </a:lnTo>
                  <a:lnTo>
                    <a:pt x="56" y="757"/>
                  </a:lnTo>
                  <a:lnTo>
                    <a:pt x="32" y="841"/>
                  </a:lnTo>
                  <a:lnTo>
                    <a:pt x="14" y="927"/>
                  </a:lnTo>
                  <a:lnTo>
                    <a:pt x="4" y="1016"/>
                  </a:lnTo>
                  <a:lnTo>
                    <a:pt x="0" y="1107"/>
                  </a:lnTo>
                  <a:lnTo>
                    <a:pt x="4" y="1198"/>
                  </a:lnTo>
                  <a:lnTo>
                    <a:pt x="14" y="1286"/>
                  </a:lnTo>
                  <a:lnTo>
                    <a:pt x="32" y="1373"/>
                  </a:lnTo>
                  <a:lnTo>
                    <a:pt x="56" y="1457"/>
                  </a:lnTo>
                  <a:lnTo>
                    <a:pt x="87" y="1538"/>
                  </a:lnTo>
                  <a:lnTo>
                    <a:pt x="124" y="1615"/>
                  </a:lnTo>
                  <a:lnTo>
                    <a:pt x="166" y="1690"/>
                  </a:lnTo>
                  <a:lnTo>
                    <a:pt x="214" y="1760"/>
                  </a:lnTo>
                  <a:lnTo>
                    <a:pt x="266" y="1827"/>
                  </a:lnTo>
                  <a:lnTo>
                    <a:pt x="324" y="1889"/>
                  </a:lnTo>
                  <a:lnTo>
                    <a:pt x="387" y="1947"/>
                  </a:lnTo>
                  <a:lnTo>
                    <a:pt x="453" y="2000"/>
                  </a:lnTo>
                  <a:lnTo>
                    <a:pt x="524" y="2048"/>
                  </a:lnTo>
                  <a:lnTo>
                    <a:pt x="598" y="2090"/>
                  </a:lnTo>
                  <a:lnTo>
                    <a:pt x="676" y="2127"/>
                  </a:lnTo>
                  <a:lnTo>
                    <a:pt x="757" y="2157"/>
                  </a:lnTo>
                  <a:lnTo>
                    <a:pt x="841" y="2181"/>
                  </a:lnTo>
                  <a:lnTo>
                    <a:pt x="927" y="2199"/>
                  </a:lnTo>
                  <a:lnTo>
                    <a:pt x="1016" y="2210"/>
                  </a:lnTo>
                  <a:lnTo>
                    <a:pt x="1107" y="2214"/>
                  </a:lnTo>
                  <a:lnTo>
                    <a:pt x="1198" y="2210"/>
                  </a:lnTo>
                  <a:lnTo>
                    <a:pt x="1286" y="2199"/>
                  </a:lnTo>
                  <a:lnTo>
                    <a:pt x="1373" y="2181"/>
                  </a:lnTo>
                  <a:lnTo>
                    <a:pt x="1457" y="2157"/>
                  </a:lnTo>
                  <a:lnTo>
                    <a:pt x="1538" y="2127"/>
                  </a:lnTo>
                  <a:lnTo>
                    <a:pt x="1615" y="2090"/>
                  </a:lnTo>
                  <a:lnTo>
                    <a:pt x="1690" y="2048"/>
                  </a:lnTo>
                  <a:lnTo>
                    <a:pt x="1760" y="2000"/>
                  </a:lnTo>
                  <a:lnTo>
                    <a:pt x="1827" y="1947"/>
                  </a:lnTo>
                  <a:lnTo>
                    <a:pt x="1889" y="1889"/>
                  </a:lnTo>
                  <a:lnTo>
                    <a:pt x="1947" y="1827"/>
                  </a:lnTo>
                  <a:lnTo>
                    <a:pt x="2000" y="1760"/>
                  </a:lnTo>
                  <a:lnTo>
                    <a:pt x="2048" y="1690"/>
                  </a:lnTo>
                  <a:lnTo>
                    <a:pt x="2090" y="1615"/>
                  </a:lnTo>
                  <a:lnTo>
                    <a:pt x="2126" y="1538"/>
                  </a:lnTo>
                  <a:lnTo>
                    <a:pt x="2157" y="1457"/>
                  </a:lnTo>
                  <a:lnTo>
                    <a:pt x="2181" y="1373"/>
                  </a:lnTo>
                  <a:lnTo>
                    <a:pt x="2199" y="1286"/>
                  </a:lnTo>
                  <a:lnTo>
                    <a:pt x="2210" y="1198"/>
                  </a:lnTo>
                  <a:lnTo>
                    <a:pt x="2213" y="1107"/>
                  </a:lnTo>
                  <a:lnTo>
                    <a:pt x="2210" y="1016"/>
                  </a:lnTo>
                  <a:lnTo>
                    <a:pt x="2199" y="927"/>
                  </a:lnTo>
                  <a:lnTo>
                    <a:pt x="2181" y="841"/>
                  </a:lnTo>
                  <a:lnTo>
                    <a:pt x="2157" y="757"/>
                  </a:lnTo>
                  <a:lnTo>
                    <a:pt x="2126" y="676"/>
                  </a:lnTo>
                  <a:lnTo>
                    <a:pt x="2090" y="598"/>
                  </a:lnTo>
                  <a:lnTo>
                    <a:pt x="2048" y="524"/>
                  </a:lnTo>
                  <a:lnTo>
                    <a:pt x="2000" y="453"/>
                  </a:lnTo>
                  <a:lnTo>
                    <a:pt x="1947" y="387"/>
                  </a:lnTo>
                  <a:lnTo>
                    <a:pt x="1889" y="324"/>
                  </a:lnTo>
                  <a:lnTo>
                    <a:pt x="1827" y="266"/>
                  </a:lnTo>
                  <a:lnTo>
                    <a:pt x="1760" y="214"/>
                  </a:lnTo>
                  <a:lnTo>
                    <a:pt x="1690" y="166"/>
                  </a:lnTo>
                  <a:lnTo>
                    <a:pt x="1615" y="124"/>
                  </a:lnTo>
                  <a:lnTo>
                    <a:pt x="1538" y="87"/>
                  </a:lnTo>
                  <a:lnTo>
                    <a:pt x="1457" y="56"/>
                  </a:lnTo>
                  <a:lnTo>
                    <a:pt x="1373" y="32"/>
                  </a:lnTo>
                  <a:lnTo>
                    <a:pt x="1286" y="15"/>
                  </a:lnTo>
                  <a:lnTo>
                    <a:pt x="1198" y="4"/>
                  </a:lnTo>
                  <a:lnTo>
                    <a:pt x="1107" y="0"/>
                  </a:lnTo>
                  <a:close/>
                </a:path>
              </a:pathLst>
            </a:custGeom>
            <a:solidFill>
              <a:srgbClr val="D2471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-12892" y="177775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307688" tIns="622104" rIns="1307688" bIns="1777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Образование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kumimoji="0" lang="ru-RU" alt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39" name="Group 36"/>
          <p:cNvGrpSpPr>
            <a:grpSpLocks/>
          </p:cNvGrpSpPr>
          <p:nvPr/>
        </p:nvGrpSpPr>
        <p:grpSpPr bwMode="auto">
          <a:xfrm>
            <a:off x="4602593" y="3222343"/>
            <a:ext cx="306388" cy="241300"/>
            <a:chOff x="6898" y="-453"/>
            <a:chExt cx="483" cy="380"/>
          </a:xfrm>
        </p:grpSpPr>
        <p:sp>
          <p:nvSpPr>
            <p:cNvPr id="40" name="Freeform 37"/>
            <p:cNvSpPr>
              <a:spLocks/>
            </p:cNvSpPr>
            <p:nvPr/>
          </p:nvSpPr>
          <p:spPr bwMode="auto">
            <a:xfrm>
              <a:off x="6898" y="-453"/>
              <a:ext cx="483" cy="380"/>
            </a:xfrm>
            <a:custGeom>
              <a:avLst/>
              <a:gdLst>
                <a:gd name="T0" fmla="+- 0 7381 6898"/>
                <a:gd name="T1" fmla="*/ T0 w 483"/>
                <a:gd name="T2" fmla="+- 0 -263 -453"/>
                <a:gd name="T3" fmla="*/ -263 h 380"/>
                <a:gd name="T4" fmla="+- 0 7019 6898"/>
                <a:gd name="T5" fmla="*/ T4 w 483"/>
                <a:gd name="T6" fmla="+- 0 -263 -453"/>
                <a:gd name="T7" fmla="*/ -263 h 380"/>
                <a:gd name="T8" fmla="+- 0 7019 6898"/>
                <a:gd name="T9" fmla="*/ T8 w 483"/>
                <a:gd name="T10" fmla="+- 0 -73 -453"/>
                <a:gd name="T11" fmla="*/ -73 h 380"/>
                <a:gd name="T12" fmla="+- 0 7381 6898"/>
                <a:gd name="T13" fmla="*/ T12 w 483"/>
                <a:gd name="T14" fmla="+- 0 -73 -453"/>
                <a:gd name="T15" fmla="*/ -73 h 380"/>
                <a:gd name="T16" fmla="+- 0 7381 6898"/>
                <a:gd name="T17" fmla="*/ T16 w 483"/>
                <a:gd name="T18" fmla="+- 0 -263 -453"/>
                <a:gd name="T19" fmla="*/ -263 h 3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483" h="380">
                  <a:moveTo>
                    <a:pt x="483" y="190"/>
                  </a:moveTo>
                  <a:lnTo>
                    <a:pt x="121" y="190"/>
                  </a:lnTo>
                  <a:lnTo>
                    <a:pt x="121" y="380"/>
                  </a:lnTo>
                  <a:lnTo>
                    <a:pt x="483" y="380"/>
                  </a:lnTo>
                  <a:lnTo>
                    <a:pt x="483" y="190"/>
                  </a:lnTo>
                  <a:close/>
                </a:path>
              </a:pathLst>
            </a:custGeom>
            <a:solidFill>
              <a:srgbClr val="E6B0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1" name="Freeform 38"/>
            <p:cNvSpPr>
              <a:spLocks/>
            </p:cNvSpPr>
            <p:nvPr/>
          </p:nvSpPr>
          <p:spPr bwMode="auto">
            <a:xfrm>
              <a:off x="6898" y="-453"/>
              <a:ext cx="483" cy="380"/>
            </a:xfrm>
            <a:custGeom>
              <a:avLst/>
              <a:gdLst>
                <a:gd name="T0" fmla="+- 0 7200 6898"/>
                <a:gd name="T1" fmla="*/ T0 w 483"/>
                <a:gd name="T2" fmla="+- 0 -453 -453"/>
                <a:gd name="T3" fmla="*/ -453 h 380"/>
                <a:gd name="T4" fmla="+- 0 6898 6898"/>
                <a:gd name="T5" fmla="*/ T4 w 483"/>
                <a:gd name="T6" fmla="+- 0 -263 -453"/>
                <a:gd name="T7" fmla="*/ -263 h 380"/>
                <a:gd name="T8" fmla="+- 0 7502 6898"/>
                <a:gd name="T9" fmla="*/ T8 w 483"/>
                <a:gd name="T10" fmla="+- 0 -263 -453"/>
                <a:gd name="T11" fmla="*/ -263 h 380"/>
                <a:gd name="T12" fmla="+- 0 7200 6898"/>
                <a:gd name="T13" fmla="*/ T12 w 483"/>
                <a:gd name="T14" fmla="+- 0 -453 -453"/>
                <a:gd name="T15" fmla="*/ -453 h 38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83" h="380">
                  <a:moveTo>
                    <a:pt x="302" y="0"/>
                  </a:moveTo>
                  <a:lnTo>
                    <a:pt x="0" y="190"/>
                  </a:lnTo>
                  <a:lnTo>
                    <a:pt x="604" y="190"/>
                  </a:lnTo>
                  <a:lnTo>
                    <a:pt x="302" y="0"/>
                  </a:lnTo>
                  <a:close/>
                </a:path>
              </a:pathLst>
            </a:custGeom>
            <a:solidFill>
              <a:srgbClr val="E6B0A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42" name="Прямоугольник 41"/>
          <p:cNvSpPr/>
          <p:nvPr/>
        </p:nvSpPr>
        <p:spPr>
          <a:xfrm>
            <a:off x="3816178" y="1901668"/>
            <a:ext cx="1934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295"/>
              </a:spcBef>
              <a:spcAft>
                <a:spcPts val="0"/>
              </a:spcAft>
            </a:pPr>
            <a:r>
              <a:rPr lang="ru-RU" sz="2400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Обр</a:t>
            </a:r>
            <a:r>
              <a:rPr lang="ru-RU" sz="2400" spc="5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</a:t>
            </a:r>
            <a:r>
              <a:rPr lang="ru-RU" sz="2400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зование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439674" y="3290077"/>
            <a:ext cx="18510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295"/>
              </a:spcBef>
              <a:spcAft>
                <a:spcPts val="0"/>
              </a:spcAft>
            </a:pPr>
            <a:r>
              <a:rPr lang="ru-RU" sz="2400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Культура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4054264" y="3872575"/>
            <a:ext cx="1527983" cy="8079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ts val="295"/>
              </a:spcBef>
              <a:spcAft>
                <a:spcPts val="0"/>
              </a:spcAft>
            </a:pPr>
            <a:r>
              <a:rPr lang="ru-RU" sz="2000" b="1" dirty="0" smtClean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Социальная</a:t>
            </a:r>
          </a:p>
          <a:p>
            <a:pPr algn="ctr">
              <a:spcBef>
                <a:spcPts val="295"/>
              </a:spcBef>
              <a:spcAft>
                <a:spcPts val="0"/>
              </a:spcAft>
            </a:pPr>
            <a:r>
              <a:rPr lang="ru-RU" sz="2400" dirty="0" smtClean="0">
                <a:solidFill>
                  <a:srgbClr val="FFFF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сфера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6320604" y="2724979"/>
            <a:ext cx="25485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Социа</a:t>
            </a:r>
            <a:r>
              <a:rPr lang="ru-RU" spc="-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</a:t>
            </a:r>
            <a:r>
              <a:rPr lang="ru-RU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ь</a:t>
            </a:r>
            <a:r>
              <a:rPr lang="ru-RU" spc="-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</a:t>
            </a:r>
            <a:r>
              <a:rPr lang="ru-RU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ое об</a:t>
            </a:r>
            <a:r>
              <a:rPr lang="ru-RU" spc="-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сл</a:t>
            </a:r>
            <a:r>
              <a:rPr lang="ru-RU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ужива</a:t>
            </a:r>
            <a:r>
              <a:rPr lang="ru-RU" spc="-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</a:t>
            </a:r>
            <a:r>
              <a:rPr lang="ru-RU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ие, социаль</a:t>
            </a:r>
            <a:r>
              <a:rPr lang="ru-RU" spc="-1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</a:t>
            </a:r>
            <a:r>
              <a:rPr lang="ru-RU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ая защита, социаль</a:t>
            </a:r>
            <a:r>
              <a:rPr lang="ru-RU" spc="-1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</a:t>
            </a:r>
            <a:r>
              <a:rPr lang="ru-RU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ая об</a:t>
            </a:r>
            <a:r>
              <a:rPr lang="ru-RU" spc="-1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е</a:t>
            </a:r>
            <a:r>
              <a:rPr lang="ru-RU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</a:t>
            </a:r>
            <a:r>
              <a:rPr lang="ru-RU" spc="-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пе</a:t>
            </a:r>
            <a:r>
              <a:rPr lang="ru-RU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ч</a:t>
            </a:r>
            <a:r>
              <a:rPr lang="ru-RU" spc="-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ен</a:t>
            </a:r>
            <a:r>
              <a:rPr lang="ru-RU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ие</a:t>
            </a:r>
            <a:endParaRPr lang="ru-RU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546594" y="5907636"/>
            <a:ext cx="45365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0380">
              <a:spcAft>
                <a:spcPts val="0"/>
              </a:spcAft>
            </a:pPr>
            <a:r>
              <a:rPr lang="ru-RU" b="1" spc="-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Зд</a:t>
            </a:r>
            <a:r>
              <a:rPr lang="ru-RU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равоохра</a:t>
            </a:r>
            <a:r>
              <a:rPr lang="ru-RU" b="1" spc="-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не</a:t>
            </a:r>
            <a:r>
              <a:rPr lang="ru-RU" b="1" spc="-1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</a:t>
            </a:r>
            <a:r>
              <a:rPr lang="ru-RU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ие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4462836" y="5720779"/>
            <a:ext cx="4572000" cy="536044"/>
          </a:xfrm>
          <a:prstGeom prst="rect">
            <a:avLst/>
          </a:prstGeom>
        </p:spPr>
        <p:txBody>
          <a:bodyPr>
            <a:spAutoFit/>
          </a:bodyPr>
          <a:lstStyle/>
          <a:p>
            <a:pPr marR="734060" algn="ctr">
              <a:spcBef>
                <a:spcPts val="295"/>
              </a:spcBef>
              <a:spcAft>
                <a:spcPts val="0"/>
              </a:spcAft>
            </a:pPr>
            <a:r>
              <a:rPr lang="ru-RU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Физическая</a:t>
            </a:r>
            <a:endParaRPr lang="ru-RU" sz="24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734695" algn="ctr">
              <a:lnSpc>
                <a:spcPts val="1105"/>
              </a:lnSpc>
              <a:spcAft>
                <a:spcPts val="0"/>
              </a:spcAft>
            </a:pPr>
            <a:r>
              <a:rPr lang="ru-RU" b="1" spc="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ку</a:t>
            </a:r>
            <a:r>
              <a:rPr lang="ru-RU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льт</a:t>
            </a:r>
            <a:r>
              <a:rPr lang="ru-RU" b="1" spc="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ур</a:t>
            </a:r>
            <a:r>
              <a:rPr lang="ru-RU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</a:t>
            </a:r>
            <a:r>
              <a:rPr lang="ru-RU" b="1" spc="-3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</a:t>
            </a:r>
            <a:r>
              <a:rPr lang="ru-RU" b="1" spc="-4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сп</a:t>
            </a:r>
            <a:r>
              <a:rPr lang="ru-RU" b="1" spc="5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ор</a:t>
            </a:r>
            <a:r>
              <a:rPr lang="ru-RU" b="1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</a:t>
            </a:r>
            <a:endParaRPr lang="ru-RU" sz="2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08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30019"/>
          </a:xfrm>
        </p:spPr>
        <p:txBody>
          <a:bodyPr>
            <a:normAutofit lnSpcReduction="10000"/>
          </a:bodyPr>
          <a:lstStyle/>
          <a:p>
            <a:pPr lvl="0">
              <a:lnSpc>
                <a:spcPct val="120000"/>
              </a:lnSpc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Услуги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дошкольного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образования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2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Услуга ухода и присмотра за детьми (детские сады без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лицензии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2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Услуги дополнительного образования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детей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lnSpc>
                <a:spcPct val="12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Образовательные услуги для детей, нуждающихся в психолого-педагогической и медико-социальной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помощи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Специальное </a:t>
            </a: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(коррекционное) образовательное учреждение для обучающихся, воспитанников с ограниченными возможностями 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здоровья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332656"/>
            <a:ext cx="7344816" cy="52322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</a:rPr>
              <a:t>Образовательные услуги. Примеры</a:t>
            </a:r>
          </a:p>
        </p:txBody>
      </p:sp>
    </p:spTree>
    <p:extLst>
      <p:ext uri="{BB962C8B-B14F-4D97-AF65-F5344CB8AC3E}">
        <p14:creationId xmlns:p14="http://schemas.microsoft.com/office/powerpoint/2010/main" val="649415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30019"/>
          </a:xfrm>
        </p:spPr>
        <p:txBody>
          <a:bodyPr>
            <a:normAutofit fontScale="85000" lnSpcReduction="20000"/>
          </a:bodyPr>
          <a:lstStyle/>
          <a:p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Услуги бюджетного сектора</a:t>
            </a:r>
          </a:p>
          <a:p>
            <a:pPr lvl="0"/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Медицинское обслуживание и сопровождение беременных женщин*</a:t>
            </a:r>
          </a:p>
          <a:p>
            <a:pPr lvl="0"/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Патронаж детей до 1 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года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Разъяснение диагноза и процесса лечения*</a:t>
            </a:r>
          </a:p>
          <a:p>
            <a:pPr lvl="0"/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Просвещение по вопросам ухода за больным в постоперационный и реабилитационный период*</a:t>
            </a:r>
          </a:p>
          <a:p>
            <a:pPr lvl="0"/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Санитарное и медицинское просвещение (просветительские программы для больных с различными заболеваниями, астмашкола например</a:t>
            </a:r>
            <a:r>
              <a:rPr lang="ru-RU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Рыночные услуги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Семейный доктор</a:t>
            </a:r>
            <a:endParaRPr lang="ru-RU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ru-RU" sz="2600" b="1" dirty="0">
                <a:latin typeface="Arial" panose="020B0604020202020204" pitchFamily="34" charset="0"/>
                <a:cs typeface="Arial" panose="020B0604020202020204" pitchFamily="34" charset="0"/>
              </a:rPr>
              <a:t>Патронаж лежачих больных, больных и инвалидов (обратить внимание!!!)</a:t>
            </a:r>
          </a:p>
          <a:p>
            <a:pPr marL="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332656"/>
            <a:ext cx="7344816" cy="52322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</a:rPr>
              <a:t>Услуги в сфере </a:t>
            </a:r>
            <a:r>
              <a:rPr lang="ru-RU" sz="2800" dirty="0" smtClean="0">
                <a:solidFill>
                  <a:srgbClr val="C00000"/>
                </a:solidFill>
              </a:rPr>
              <a:t>здравоохранения</a:t>
            </a:r>
            <a:r>
              <a:rPr lang="ru-RU" sz="2800" b="1" dirty="0" smtClean="0">
                <a:solidFill>
                  <a:srgbClr val="C00000"/>
                </a:solidFill>
              </a:rPr>
              <a:t>. </a:t>
            </a:r>
            <a:r>
              <a:rPr lang="ru-RU" sz="2800" dirty="0">
                <a:solidFill>
                  <a:srgbClr val="C00000"/>
                </a:solidFill>
              </a:rPr>
              <a:t>Примеры</a:t>
            </a:r>
          </a:p>
        </p:txBody>
      </p:sp>
    </p:spTree>
    <p:extLst>
      <p:ext uri="{BB962C8B-B14F-4D97-AF65-F5344CB8AC3E}">
        <p14:creationId xmlns:p14="http://schemas.microsoft.com/office/powerpoint/2010/main" val="1934364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1328" y="1988840"/>
            <a:ext cx="8445624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90486"/>
            <a:ext cx="8928992" cy="138499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</a:rPr>
              <a:t>Услуги в сфере социальной защиты, социального обеспечения, социального обслуживания и социальной </a:t>
            </a:r>
            <a:r>
              <a:rPr lang="ru-RU" sz="2800" dirty="0" smtClean="0">
                <a:solidFill>
                  <a:srgbClr val="C00000"/>
                </a:solidFill>
              </a:rPr>
              <a:t>помощи. 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504297"/>
            <a:ext cx="8712968" cy="57497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040">
              <a:spcAft>
                <a:spcPts val="0"/>
              </a:spcAft>
            </a:pPr>
            <a:r>
              <a:rPr lang="en-US" sz="2000" b="1" spc="-12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слуги б</a:t>
            </a:r>
            <a:r>
              <a:rPr lang="en-US" sz="2000" b="1" spc="-4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ю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д</a:t>
            </a:r>
            <a:r>
              <a:rPr lang="en-US" sz="2000" b="1" spc="-4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етно</a:t>
            </a:r>
            <a:r>
              <a:rPr lang="en-US" sz="2000" b="1" spc="-2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г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</a:t>
            </a:r>
            <a:r>
              <a:rPr lang="en-US" sz="2000" b="1" spc="-4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сек</a:t>
            </a:r>
            <a:r>
              <a:rPr lang="en-US" sz="2000" b="1" spc="-15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</a:t>
            </a:r>
            <a:r>
              <a:rPr lang="en-US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ора</a:t>
            </a:r>
            <a:endParaRPr lang="ru-RU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218440" lvl="0" indent="-342900">
              <a:lnSpc>
                <a:spcPts val="2400"/>
              </a:lnSpc>
              <a:spcBef>
                <a:spcPts val="42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tabLst>
                <a:tab pos="408940" algn="l"/>
              </a:tabLst>
            </a:pPr>
            <a:r>
              <a:rPr lang="ru-RU" sz="2000" spc="-1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слуги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престар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лых</a:t>
            </a:r>
            <a:r>
              <a:rPr lang="ru-RU" sz="2000" spc="-2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их</a:t>
            </a:r>
            <a:r>
              <a:rPr lang="ru-RU" sz="2000" spc="-2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мей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spc="-2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ерон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spc="-4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логи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еск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ы, пси</a:t>
            </a:r>
            <a:r>
              <a:rPr lang="ru-RU" sz="2000" spc="-4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он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вр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логи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ч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еск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ернаты,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ом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000" spc="-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ернаты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престар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лых и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вал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ов)*</a:t>
            </a:r>
          </a:p>
          <a:p>
            <a:pPr marL="342900" lvl="0" indent="-342900">
              <a:spcBef>
                <a:spcPts val="495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tabLst>
                <a:tab pos="408940" algn="l"/>
              </a:tabLst>
            </a:pP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Пси</a:t>
            </a:r>
            <a:r>
              <a:rPr lang="ru-RU" sz="2000" spc="-4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хо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ло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spc="-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spc="-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соц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ное</a:t>
            </a:r>
            <a:r>
              <a:rPr lang="ru-RU" sz="2000" spc="-4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соп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замеща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ю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щих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мей</a:t>
            </a:r>
          </a:p>
          <a:p>
            <a:pPr marL="342900" marR="74930" lvl="0" indent="-342900">
              <a:lnSpc>
                <a:spcPct val="97000"/>
              </a:lnSpc>
              <a:spcBef>
                <a:spcPts val="47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tabLst>
                <a:tab pos="408940" algn="l"/>
              </a:tabLst>
            </a:pP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еаб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тацио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слуги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вал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ов 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реабил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тацио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ы для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ей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000" spc="-6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дрос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 огран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че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ми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возм</a:t>
            </a:r>
            <a:r>
              <a:rPr lang="ru-RU" sz="2000" spc="-2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жностями,</a:t>
            </a:r>
            <a:r>
              <a:rPr lang="ru-RU" sz="2000" spc="-4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тр 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омпле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сной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реабил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тации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вал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ов,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ома</a:t>
            </a:r>
            <a:r>
              <a:rPr lang="ru-RU" sz="2000" spc="-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– 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ернаты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мс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но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о</a:t>
            </a:r>
            <a:r>
              <a:rPr lang="ru-RU" sz="2000" spc="-2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алых</a:t>
            </a:r>
            <a:r>
              <a:rPr lang="ru-RU" sz="2000" spc="-2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й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пси</a:t>
            </a:r>
            <a:r>
              <a:rPr lang="ru-RU" sz="2000" spc="-4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хо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ло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2000" spc="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spc="-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spc="-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соц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но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 соп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)*</a:t>
            </a:r>
          </a:p>
          <a:p>
            <a:pPr marL="342900" lvl="0" indent="-342900">
              <a:spcBef>
                <a:spcPts val="45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tabLst>
                <a:tab pos="408940" algn="l"/>
              </a:tabLst>
            </a:pPr>
            <a:r>
              <a:rPr lang="ru-RU" sz="2000" spc="-2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онс</a:t>
            </a:r>
            <a:r>
              <a:rPr lang="ru-RU" sz="2000" spc="-6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sz="2000" spc="-9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тацио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 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слуги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для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мей в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тр</a:t>
            </a:r>
            <a:r>
              <a:rPr lang="ru-RU" sz="2000" spc="-7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ой</a:t>
            </a:r>
            <a:r>
              <a:rPr lang="ru-RU" sz="2000" spc="-4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жизн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ой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сит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ц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*</a:t>
            </a:r>
          </a:p>
          <a:p>
            <a:pPr marL="342900" marR="888365" lvl="0" indent="-342900">
              <a:lnSpc>
                <a:spcPts val="2400"/>
              </a:lnSpc>
              <a:spcBef>
                <a:spcPts val="420"/>
              </a:spcBef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tabLst>
                <a:tab pos="408940" algn="l"/>
              </a:tabLst>
            </a:pP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Выя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соп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ие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мей,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spc="-2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000" spc="-4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000" spc="-6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дящ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4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ся в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соц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но опасном</a:t>
            </a:r>
            <a:r>
              <a:rPr lang="ru-RU" sz="2000" spc="-2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000" spc="-4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ии</a:t>
            </a:r>
          </a:p>
          <a:p>
            <a:pPr>
              <a:lnSpc>
                <a:spcPts val="500"/>
              </a:lnSpc>
              <a:spcBef>
                <a:spcPts val="25"/>
              </a:spcBef>
              <a:spcAft>
                <a:spcPts val="0"/>
              </a:spcAft>
            </a:pPr>
            <a:r>
              <a:rPr lang="ru-RU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L="342900" marR="466090" lvl="0" indent="-342900" algn="just">
              <a:lnSpc>
                <a:spcPct val="98000"/>
              </a:lnSpc>
              <a:spcAft>
                <a:spcPts val="0"/>
              </a:spcAft>
              <a:buSzPts val="2000"/>
              <a:buFont typeface="Arial" panose="020B0604020202020204" pitchFamily="34" charset="0"/>
              <a:buChar char="•"/>
              <a:tabLst>
                <a:tab pos="408940" algn="l"/>
              </a:tabLst>
            </a:pPr>
            <a:r>
              <a:rPr lang="ru-RU" sz="2000" spc="-1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слуги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соп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ов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ия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спец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ами</a:t>
            </a:r>
            <a:r>
              <a:rPr lang="ru-RU" sz="2000" spc="-2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мь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я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м, 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меющим</a:t>
            </a:r>
            <a:r>
              <a:rPr lang="ru-RU" sz="2000" spc="-4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во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м сос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аве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ru-RU" sz="2000" spc="-1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нц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ь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х 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spc="-2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т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ов да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ы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учр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ж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ий</a:t>
            </a:r>
            <a:r>
              <a:rPr lang="ru-RU" sz="2000" spc="-3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(и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вал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2000" spc="-3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ов, преста</a:t>
            </a:r>
            <a:r>
              <a:rPr lang="ru-RU" sz="2000" spc="5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ru-RU" sz="2000" spc="-4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лы</a:t>
            </a:r>
            <a:r>
              <a:rPr lang="ru-RU" sz="2000" spc="-1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ru-RU" sz="2000" dirty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)*</a:t>
            </a:r>
          </a:p>
          <a:p>
            <a:r>
              <a:rPr lang="ru-RU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05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3569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1328" y="1988840"/>
            <a:ext cx="8445624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/>
            </a:r>
            <a:br>
              <a:rPr lang="ru-RU" sz="2000" dirty="0"/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64024" y="90486"/>
            <a:ext cx="8352928" cy="138499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</a:rPr>
              <a:t>Услуги в сфере социальной защиты, социального обеспечения, социального обслуживания и социальной </a:t>
            </a:r>
            <a:r>
              <a:rPr lang="ru-RU" sz="2800" dirty="0" smtClean="0">
                <a:solidFill>
                  <a:srgbClr val="C00000"/>
                </a:solidFill>
              </a:rPr>
              <a:t>помощи. </a:t>
            </a:r>
            <a:r>
              <a:rPr lang="ru-RU" sz="2800" b="1" dirty="0" smtClean="0">
                <a:solidFill>
                  <a:srgbClr val="C00000"/>
                </a:solidFill>
              </a:rPr>
              <a:t> </a:t>
            </a:r>
            <a:r>
              <a:rPr lang="ru-RU" sz="2800" dirty="0">
                <a:solidFill>
                  <a:srgbClr val="C00000"/>
                </a:solidFill>
              </a:rPr>
              <a:t>Примеры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1328" y="1646601"/>
            <a:ext cx="852115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Рыночные услуги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Круглосуточный уход на дому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Психологическая помощь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Социальные гостиницы и центры социальной адаптации бездомных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Консультирование по вопросам возможностей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домашней</a:t>
            </a:r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реабилитационной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работы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dirty="0"/>
              <a:t>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94227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858</TotalTime>
  <Words>1070</Words>
  <Application>Microsoft Office PowerPoint</Application>
  <PresentationFormat>Экран (4:3)</PresentationFormat>
  <Paragraphs>195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Как вычленить услугу из деятельности учреждения, из проекта. Описание услуги, стандартизация, расчет стоимости услуги </vt:lpstr>
      <vt:lpstr>Что такое проект</vt:lpstr>
      <vt:lpstr>Что такое услуга</vt:lpstr>
      <vt:lpstr>Презентация PowerPoint</vt:lpstr>
      <vt:lpstr>Социальная сфера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Примеры выделения из деятельности НКО услуги</vt:lpstr>
      <vt:lpstr>Презентация PowerPoint</vt:lpstr>
      <vt:lpstr>Презентация PowerPoint</vt:lpstr>
      <vt:lpstr>Смета: Расходы в процессе оказания услуги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Эскин Дмитрий Валерьевич</dc:creator>
  <cp:lastModifiedBy>user</cp:lastModifiedBy>
  <cp:revision>201</cp:revision>
  <dcterms:modified xsi:type="dcterms:W3CDTF">2017-04-14T08:52:23Z</dcterms:modified>
</cp:coreProperties>
</file>